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62" r:id="rId2"/>
    <p:sldId id="298" r:id="rId3"/>
    <p:sldId id="256" r:id="rId4"/>
    <p:sldId id="278" r:id="rId5"/>
    <p:sldId id="297" r:id="rId6"/>
    <p:sldId id="266" r:id="rId7"/>
    <p:sldId id="269" r:id="rId8"/>
    <p:sldId id="270" r:id="rId9"/>
    <p:sldId id="280" r:id="rId10"/>
    <p:sldId id="267" r:id="rId11"/>
    <p:sldId id="299" r:id="rId12"/>
    <p:sldId id="272" r:id="rId13"/>
    <p:sldId id="279" r:id="rId14"/>
    <p:sldId id="273" r:id="rId15"/>
    <p:sldId id="281" r:id="rId16"/>
    <p:sldId id="263" r:id="rId17"/>
    <p:sldId id="282" r:id="rId18"/>
    <p:sldId id="276" r:id="rId19"/>
    <p:sldId id="316" r:id="rId20"/>
    <p:sldId id="335" r:id="rId21"/>
    <p:sldId id="318" r:id="rId22"/>
    <p:sldId id="319" r:id="rId23"/>
    <p:sldId id="285" r:id="rId24"/>
    <p:sldId id="315" r:id="rId25"/>
    <p:sldId id="284" r:id="rId26"/>
    <p:sldId id="287" r:id="rId27"/>
    <p:sldId id="314" r:id="rId28"/>
    <p:sldId id="300" r:id="rId29"/>
    <p:sldId id="301" r:id="rId30"/>
    <p:sldId id="302" r:id="rId31"/>
    <p:sldId id="334" r:id="rId32"/>
    <p:sldId id="305" r:id="rId33"/>
    <p:sldId id="307" r:id="rId34"/>
    <p:sldId id="333"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u Thinkre" initials="TZ"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97"/>
    <p:restoredTop sz="83622"/>
  </p:normalViewPr>
  <p:slideViewPr>
    <p:cSldViewPr snapToGrid="0" snapToObjects="1">
      <p:cViewPr varScale="1">
        <p:scale>
          <a:sx n="108" d="100"/>
          <a:sy n="108" d="100"/>
        </p:scale>
        <p:origin x="128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21T16:08:17.928" idx="1">
    <p:pos x="10" y="10"/>
    <p:text> MC简单介绍，投点法计算面积，投针法计算pi</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2-21T16:09:42.848" idx="2">
    <p:pos x="10" y="10"/>
    <p:text>Metropolis 和Wolff 可以用Ising model描述对比一下</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DD2AFA-AA86-C846-8E6D-391F3A9633EB}" type="doc">
      <dgm:prSet loTypeId="urn:microsoft.com/office/officeart/2005/8/layout/chart3" loCatId="" qsTypeId="urn:microsoft.com/office/officeart/2005/8/quickstyle/simple1" qsCatId="simple" csTypeId="urn:microsoft.com/office/officeart/2005/8/colors/colorful4" csCatId="colorful" phldr="1"/>
      <dgm:spPr/>
    </dgm:pt>
    <dgm:pt modelId="{6D7AF157-66E6-DA41-A6C4-449FFA1C19DC}">
      <dgm:prSet phldrT="[Text]" custT="1"/>
      <dgm:spPr/>
      <dgm:t>
        <a:bodyPr/>
        <a:lstStyle/>
        <a:p>
          <a:r>
            <a:rPr lang="en-US" sz="2800" dirty="0">
              <a:solidFill>
                <a:srgbClr val="FF0000"/>
              </a:solidFill>
              <a:latin typeface="Times New Roman" panose="02020603050405020304" pitchFamily="18" charset="0"/>
              <a:cs typeface="Times New Roman" panose="02020603050405020304" pitchFamily="18" charset="0"/>
            </a:rPr>
            <a:t>Computational Physics</a:t>
          </a:r>
        </a:p>
      </dgm:t>
    </dgm:pt>
    <dgm:pt modelId="{CF95BEEC-DB8F-A543-AC2F-31F0DB74F3A9}" type="parTrans" cxnId="{21D30885-2918-834B-896E-FE49FD555C9E}">
      <dgm:prSet/>
      <dgm:spPr/>
      <dgm:t>
        <a:bodyPr/>
        <a:lstStyle/>
        <a:p>
          <a:endParaRPr lang="en-US"/>
        </a:p>
      </dgm:t>
    </dgm:pt>
    <dgm:pt modelId="{CF2E69BD-93CF-7D48-92C3-E322AD2A7CFF}" type="sibTrans" cxnId="{21D30885-2918-834B-896E-FE49FD555C9E}">
      <dgm:prSet/>
      <dgm:spPr/>
      <dgm:t>
        <a:bodyPr/>
        <a:lstStyle/>
        <a:p>
          <a:endParaRPr lang="en-US"/>
        </a:p>
      </dgm:t>
    </dgm:pt>
    <dgm:pt modelId="{D7C0439F-366D-334B-AD2D-5942A1094188}">
      <dgm:prSet phldrT="[Text]" custT="1"/>
      <dgm:spPr/>
      <dgm:t>
        <a:bodyPr/>
        <a:lstStyle/>
        <a:p>
          <a:r>
            <a:rPr lang="en-US" sz="2800" dirty="0">
              <a:latin typeface="Times New Roman" panose="02020603050405020304" pitchFamily="18" charset="0"/>
              <a:cs typeface="Times New Roman" panose="02020603050405020304" pitchFamily="18" charset="0"/>
            </a:rPr>
            <a:t>Theory</a:t>
          </a:r>
        </a:p>
      </dgm:t>
    </dgm:pt>
    <dgm:pt modelId="{177F2AB8-1BB6-F041-9977-68DAA487F81E}" type="parTrans" cxnId="{4D12C076-0450-C447-9197-4087097CBD4A}">
      <dgm:prSet/>
      <dgm:spPr/>
      <dgm:t>
        <a:bodyPr/>
        <a:lstStyle/>
        <a:p>
          <a:endParaRPr lang="en-US"/>
        </a:p>
      </dgm:t>
    </dgm:pt>
    <dgm:pt modelId="{1FD9B2D1-A194-FE4C-A3C7-DD830D5E210C}" type="sibTrans" cxnId="{4D12C076-0450-C447-9197-4087097CBD4A}">
      <dgm:prSet/>
      <dgm:spPr/>
      <dgm:t>
        <a:bodyPr/>
        <a:lstStyle/>
        <a:p>
          <a:endParaRPr lang="en-US"/>
        </a:p>
      </dgm:t>
    </dgm:pt>
    <dgm:pt modelId="{2DFF6BEE-0D10-7446-A017-7EBBFAF7849A}">
      <dgm:prSet phldrT="[Text]" custT="1"/>
      <dgm:spPr/>
      <dgm:t>
        <a:bodyPr/>
        <a:lstStyle/>
        <a:p>
          <a:r>
            <a:rPr lang="en-US" sz="2800" dirty="0">
              <a:latin typeface="Times New Roman" panose="02020603050405020304" pitchFamily="18" charset="0"/>
              <a:cs typeface="Times New Roman" panose="02020603050405020304" pitchFamily="18" charset="0"/>
            </a:rPr>
            <a:t>Experiment</a:t>
          </a:r>
        </a:p>
      </dgm:t>
    </dgm:pt>
    <dgm:pt modelId="{956A1FCA-A745-364C-A2EF-75276200D40F}" type="parTrans" cxnId="{418868B6-AC2A-D14A-A81F-088B6B32DFD0}">
      <dgm:prSet/>
      <dgm:spPr/>
      <dgm:t>
        <a:bodyPr/>
        <a:lstStyle/>
        <a:p>
          <a:endParaRPr lang="en-US"/>
        </a:p>
      </dgm:t>
    </dgm:pt>
    <dgm:pt modelId="{245B1858-E4B1-4945-AA05-D2EF6A8BFF2E}" type="sibTrans" cxnId="{418868B6-AC2A-D14A-A81F-088B6B32DFD0}">
      <dgm:prSet/>
      <dgm:spPr/>
      <dgm:t>
        <a:bodyPr/>
        <a:lstStyle/>
        <a:p>
          <a:endParaRPr lang="en-US"/>
        </a:p>
      </dgm:t>
    </dgm:pt>
    <dgm:pt modelId="{1F334585-BBC1-8343-B612-382C47F0F584}" type="pres">
      <dgm:prSet presAssocID="{EFDD2AFA-AA86-C846-8E6D-391F3A9633EB}" presName="compositeShape" presStyleCnt="0">
        <dgm:presLayoutVars>
          <dgm:chMax val="7"/>
          <dgm:dir/>
          <dgm:resizeHandles val="exact"/>
        </dgm:presLayoutVars>
      </dgm:prSet>
      <dgm:spPr/>
    </dgm:pt>
    <dgm:pt modelId="{131D025C-67B5-154C-8649-99AE5E4BD412}" type="pres">
      <dgm:prSet presAssocID="{EFDD2AFA-AA86-C846-8E6D-391F3A9633EB}" presName="wedge1" presStyleLbl="node1" presStyleIdx="0" presStyleCnt="3"/>
      <dgm:spPr/>
    </dgm:pt>
    <dgm:pt modelId="{8FE540D9-0DC3-A249-93AD-3F61827CE803}" type="pres">
      <dgm:prSet presAssocID="{EFDD2AFA-AA86-C846-8E6D-391F3A9633EB}" presName="wedge1Tx" presStyleLbl="node1" presStyleIdx="0" presStyleCnt="3">
        <dgm:presLayoutVars>
          <dgm:chMax val="0"/>
          <dgm:chPref val="0"/>
          <dgm:bulletEnabled val="1"/>
        </dgm:presLayoutVars>
      </dgm:prSet>
      <dgm:spPr/>
    </dgm:pt>
    <dgm:pt modelId="{2665FCD1-56C8-D740-A79D-CC3F1285193F}" type="pres">
      <dgm:prSet presAssocID="{EFDD2AFA-AA86-C846-8E6D-391F3A9633EB}" presName="wedge2" presStyleLbl="node1" presStyleIdx="1" presStyleCnt="3"/>
      <dgm:spPr/>
    </dgm:pt>
    <dgm:pt modelId="{D5DFA07B-9F5F-CD41-9B14-D24BF6ADD278}" type="pres">
      <dgm:prSet presAssocID="{EFDD2AFA-AA86-C846-8E6D-391F3A9633EB}" presName="wedge2Tx" presStyleLbl="node1" presStyleIdx="1" presStyleCnt="3">
        <dgm:presLayoutVars>
          <dgm:chMax val="0"/>
          <dgm:chPref val="0"/>
          <dgm:bulletEnabled val="1"/>
        </dgm:presLayoutVars>
      </dgm:prSet>
      <dgm:spPr/>
    </dgm:pt>
    <dgm:pt modelId="{D0EA1F4B-000D-2947-AB86-EC59D76A04F4}" type="pres">
      <dgm:prSet presAssocID="{EFDD2AFA-AA86-C846-8E6D-391F3A9633EB}" presName="wedge3" presStyleLbl="node1" presStyleIdx="2" presStyleCnt="3"/>
      <dgm:spPr/>
    </dgm:pt>
    <dgm:pt modelId="{423DBC17-1271-9148-92F0-31A64ED1FC7B}" type="pres">
      <dgm:prSet presAssocID="{EFDD2AFA-AA86-C846-8E6D-391F3A9633EB}" presName="wedge3Tx" presStyleLbl="node1" presStyleIdx="2" presStyleCnt="3">
        <dgm:presLayoutVars>
          <dgm:chMax val="0"/>
          <dgm:chPref val="0"/>
          <dgm:bulletEnabled val="1"/>
        </dgm:presLayoutVars>
      </dgm:prSet>
      <dgm:spPr/>
    </dgm:pt>
  </dgm:ptLst>
  <dgm:cxnLst>
    <dgm:cxn modelId="{A18ABF56-4990-5A46-ADED-778C13A28E0C}" type="presOf" srcId="{6D7AF157-66E6-DA41-A6C4-449FFA1C19DC}" destId="{8FE540D9-0DC3-A249-93AD-3F61827CE803}" srcOrd="1" destOrd="0" presId="urn:microsoft.com/office/officeart/2005/8/layout/chart3"/>
    <dgm:cxn modelId="{80FC725D-E986-A242-958E-BEBB43BDA781}" type="presOf" srcId="{2DFF6BEE-0D10-7446-A017-7EBBFAF7849A}" destId="{D0EA1F4B-000D-2947-AB86-EC59D76A04F4}" srcOrd="0" destOrd="0" presId="urn:microsoft.com/office/officeart/2005/8/layout/chart3"/>
    <dgm:cxn modelId="{4D12C076-0450-C447-9197-4087097CBD4A}" srcId="{EFDD2AFA-AA86-C846-8E6D-391F3A9633EB}" destId="{D7C0439F-366D-334B-AD2D-5942A1094188}" srcOrd="1" destOrd="0" parTransId="{177F2AB8-1BB6-F041-9977-68DAA487F81E}" sibTransId="{1FD9B2D1-A194-FE4C-A3C7-DD830D5E210C}"/>
    <dgm:cxn modelId="{21D30885-2918-834B-896E-FE49FD555C9E}" srcId="{EFDD2AFA-AA86-C846-8E6D-391F3A9633EB}" destId="{6D7AF157-66E6-DA41-A6C4-449FFA1C19DC}" srcOrd="0" destOrd="0" parTransId="{CF95BEEC-DB8F-A543-AC2F-31F0DB74F3A9}" sibTransId="{CF2E69BD-93CF-7D48-92C3-E322AD2A7CFF}"/>
    <dgm:cxn modelId="{6C8FC98C-2F76-D944-929E-063E112CD6D1}" type="presOf" srcId="{6D7AF157-66E6-DA41-A6C4-449FFA1C19DC}" destId="{131D025C-67B5-154C-8649-99AE5E4BD412}" srcOrd="0" destOrd="0" presId="urn:microsoft.com/office/officeart/2005/8/layout/chart3"/>
    <dgm:cxn modelId="{080DD8A8-02F2-DC4C-87CD-10A97C37B253}" type="presOf" srcId="{D7C0439F-366D-334B-AD2D-5942A1094188}" destId="{2665FCD1-56C8-D740-A79D-CC3F1285193F}" srcOrd="0" destOrd="0" presId="urn:microsoft.com/office/officeart/2005/8/layout/chart3"/>
    <dgm:cxn modelId="{418868B6-AC2A-D14A-A81F-088B6B32DFD0}" srcId="{EFDD2AFA-AA86-C846-8E6D-391F3A9633EB}" destId="{2DFF6BEE-0D10-7446-A017-7EBBFAF7849A}" srcOrd="2" destOrd="0" parTransId="{956A1FCA-A745-364C-A2EF-75276200D40F}" sibTransId="{245B1858-E4B1-4945-AA05-D2EF6A8BFF2E}"/>
    <dgm:cxn modelId="{38080DC1-DEA2-DD4B-B4B1-0B072C5F0A94}" type="presOf" srcId="{2DFF6BEE-0D10-7446-A017-7EBBFAF7849A}" destId="{423DBC17-1271-9148-92F0-31A64ED1FC7B}" srcOrd="1" destOrd="0" presId="urn:microsoft.com/office/officeart/2005/8/layout/chart3"/>
    <dgm:cxn modelId="{775271DB-1443-F349-9EFB-CE0BE9D3D680}" type="presOf" srcId="{EFDD2AFA-AA86-C846-8E6D-391F3A9633EB}" destId="{1F334585-BBC1-8343-B612-382C47F0F584}" srcOrd="0" destOrd="0" presId="urn:microsoft.com/office/officeart/2005/8/layout/chart3"/>
    <dgm:cxn modelId="{AC8E40F4-FC80-414A-8AB1-CD46F910D848}" type="presOf" srcId="{D7C0439F-366D-334B-AD2D-5942A1094188}" destId="{D5DFA07B-9F5F-CD41-9B14-D24BF6ADD278}" srcOrd="1" destOrd="0" presId="urn:microsoft.com/office/officeart/2005/8/layout/chart3"/>
    <dgm:cxn modelId="{4A0B588A-DDC5-264B-9B37-CF131DAFE331}" type="presParOf" srcId="{1F334585-BBC1-8343-B612-382C47F0F584}" destId="{131D025C-67B5-154C-8649-99AE5E4BD412}" srcOrd="0" destOrd="0" presId="urn:microsoft.com/office/officeart/2005/8/layout/chart3"/>
    <dgm:cxn modelId="{6C7E87C2-8694-1043-9C3A-A7FE5F90BFD9}" type="presParOf" srcId="{1F334585-BBC1-8343-B612-382C47F0F584}" destId="{8FE540D9-0DC3-A249-93AD-3F61827CE803}" srcOrd="1" destOrd="0" presId="urn:microsoft.com/office/officeart/2005/8/layout/chart3"/>
    <dgm:cxn modelId="{BCB2B0CB-502E-8645-92D2-3E3DEEE53178}" type="presParOf" srcId="{1F334585-BBC1-8343-B612-382C47F0F584}" destId="{2665FCD1-56C8-D740-A79D-CC3F1285193F}" srcOrd="2" destOrd="0" presId="urn:microsoft.com/office/officeart/2005/8/layout/chart3"/>
    <dgm:cxn modelId="{DB96D49D-C6CA-2D4E-A53A-0F93EF81DDBF}" type="presParOf" srcId="{1F334585-BBC1-8343-B612-382C47F0F584}" destId="{D5DFA07B-9F5F-CD41-9B14-D24BF6ADD278}" srcOrd="3" destOrd="0" presId="urn:microsoft.com/office/officeart/2005/8/layout/chart3"/>
    <dgm:cxn modelId="{3A2EEB7E-FB26-ED40-B0D0-664EB5A5942B}" type="presParOf" srcId="{1F334585-BBC1-8343-B612-382C47F0F584}" destId="{D0EA1F4B-000D-2947-AB86-EC59D76A04F4}" srcOrd="4" destOrd="0" presId="urn:microsoft.com/office/officeart/2005/8/layout/chart3"/>
    <dgm:cxn modelId="{5227F8DC-E2B5-834D-B03C-039D781AF9AF}" type="presParOf" srcId="{1F334585-BBC1-8343-B612-382C47F0F584}" destId="{423DBC17-1271-9148-92F0-31A64ED1FC7B}"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EEA310-D715-B342-ADCB-0FAD0CA56EA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3566EF52-7C95-5043-B857-266B7243ECD2}">
      <dgm:prSet phldrT="[Text]" custT="1"/>
      <dgm:spPr/>
      <dgm:t>
        <a:bodyPr/>
        <a:lstStyle/>
        <a:p>
          <a:r>
            <a:rPr lang="en-US" altLang="zh-CN" sz="2800" dirty="0">
              <a:latin typeface="Times New Roman" panose="02020603050405020304" pitchFamily="18" charset="0"/>
              <a:cs typeface="Times New Roman" panose="02020603050405020304" pitchFamily="18" charset="0"/>
            </a:rPr>
            <a:t>Computer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tool</a:t>
          </a:r>
          <a:endParaRPr lang="en-US" sz="2800" dirty="0">
            <a:latin typeface="Times New Roman" panose="02020603050405020304" pitchFamily="18" charset="0"/>
            <a:cs typeface="Times New Roman" panose="02020603050405020304" pitchFamily="18" charset="0"/>
          </a:endParaRPr>
        </a:p>
      </dgm:t>
    </dgm:pt>
    <dgm:pt modelId="{A63B92E7-F179-3540-9C24-73B045A2F46B}" type="parTrans" cxnId="{859C4A00-91CF-8C45-A781-30AAA2734B4F}">
      <dgm:prSet/>
      <dgm:spPr/>
      <dgm:t>
        <a:bodyPr/>
        <a:lstStyle/>
        <a:p>
          <a:endParaRPr lang="en-US"/>
        </a:p>
      </dgm:t>
    </dgm:pt>
    <dgm:pt modelId="{EF0649EC-016E-FD46-9479-6E04F33EC6D6}" type="sibTrans" cxnId="{859C4A00-91CF-8C45-A781-30AAA2734B4F}">
      <dgm:prSet/>
      <dgm:spPr/>
      <dgm:t>
        <a:bodyPr/>
        <a:lstStyle/>
        <a:p>
          <a:endParaRPr lang="en-US"/>
        </a:p>
      </dgm:t>
    </dgm:pt>
    <dgm:pt modelId="{5AC95611-3FE7-0544-BD38-72478978C294}">
      <dgm:prSet phldrT="[Text]" custT="1"/>
      <dgm:spPr/>
      <dgm:t>
        <a:bodyPr/>
        <a:lstStyle/>
        <a:p>
          <a:r>
            <a:rPr lang="en-US" altLang="zh-CN" sz="2800" dirty="0">
              <a:latin typeface="Times New Roman" panose="02020603050405020304" pitchFamily="18" charset="0"/>
              <a:cs typeface="Times New Roman" panose="02020603050405020304" pitchFamily="18" charset="0"/>
            </a:rPr>
            <a:t>By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means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computation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method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software</a:t>
          </a:r>
          <a:endParaRPr lang="en-US" sz="2800" dirty="0">
            <a:latin typeface="Times New Roman" panose="02020603050405020304" pitchFamily="18" charset="0"/>
            <a:cs typeface="Times New Roman" panose="02020603050405020304" pitchFamily="18" charset="0"/>
          </a:endParaRPr>
        </a:p>
      </dgm:t>
    </dgm:pt>
    <dgm:pt modelId="{5C456C4B-47F5-554F-AC34-C84E6776C699}" type="parTrans" cxnId="{2F8850FB-E1BD-8A4D-9945-2EB92E354DCA}">
      <dgm:prSet/>
      <dgm:spPr/>
      <dgm:t>
        <a:bodyPr/>
        <a:lstStyle/>
        <a:p>
          <a:endParaRPr lang="en-US"/>
        </a:p>
      </dgm:t>
    </dgm:pt>
    <dgm:pt modelId="{7CA84CC4-3AA9-F847-99F4-3D4AD76DE938}" type="sibTrans" cxnId="{2F8850FB-E1BD-8A4D-9945-2EB92E354DCA}">
      <dgm:prSet/>
      <dgm:spPr/>
      <dgm:t>
        <a:bodyPr/>
        <a:lstStyle/>
        <a:p>
          <a:endParaRPr lang="en-US"/>
        </a:p>
      </dgm:t>
    </dgm:pt>
    <dgm:pt modelId="{87D9CEEB-CC38-B34E-8A40-48EE29F35550}">
      <dgm:prSet phldrT="[Text]" custT="1"/>
      <dgm:spPr/>
      <dgm:t>
        <a:bodyPr/>
        <a:lstStyle/>
        <a:p>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study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discover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structure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matter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its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laws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motion</a:t>
          </a:r>
          <a:endParaRPr lang="en-US" sz="2800" dirty="0">
            <a:latin typeface="Times New Roman" panose="02020603050405020304" pitchFamily="18" charset="0"/>
            <a:cs typeface="Times New Roman" panose="02020603050405020304" pitchFamily="18" charset="0"/>
          </a:endParaRPr>
        </a:p>
      </dgm:t>
    </dgm:pt>
    <dgm:pt modelId="{A8BFDAEB-554D-654C-BA77-2C6FA5AA990B}" type="parTrans" cxnId="{35F3A418-4B42-0A46-9959-C250AD4685C8}">
      <dgm:prSet/>
      <dgm:spPr/>
      <dgm:t>
        <a:bodyPr/>
        <a:lstStyle/>
        <a:p>
          <a:endParaRPr lang="en-US"/>
        </a:p>
      </dgm:t>
    </dgm:pt>
    <dgm:pt modelId="{4C4DECEC-B0E8-0447-8214-B11BEE6EC443}" type="sibTrans" cxnId="{35F3A418-4B42-0A46-9959-C250AD4685C8}">
      <dgm:prSet/>
      <dgm:spPr/>
      <dgm:t>
        <a:bodyPr/>
        <a:lstStyle/>
        <a:p>
          <a:endParaRPr lang="en-US"/>
        </a:p>
      </dgm:t>
    </dgm:pt>
    <dgm:pt modelId="{E32783DF-8A56-6A4B-8EC9-39F74ECB5481}" type="pres">
      <dgm:prSet presAssocID="{01EEA310-D715-B342-ADCB-0FAD0CA56EA3}" presName="Name0" presStyleCnt="0">
        <dgm:presLayoutVars>
          <dgm:chMax val="7"/>
          <dgm:chPref val="7"/>
          <dgm:dir/>
        </dgm:presLayoutVars>
      </dgm:prSet>
      <dgm:spPr/>
    </dgm:pt>
    <dgm:pt modelId="{B8A7E4C4-EAA8-7C4E-90B4-8BDBDEF3DF3F}" type="pres">
      <dgm:prSet presAssocID="{01EEA310-D715-B342-ADCB-0FAD0CA56EA3}" presName="Name1" presStyleCnt="0"/>
      <dgm:spPr/>
    </dgm:pt>
    <dgm:pt modelId="{3F659F2A-44D4-D34D-B554-42A6166D108F}" type="pres">
      <dgm:prSet presAssocID="{01EEA310-D715-B342-ADCB-0FAD0CA56EA3}" presName="cycle" presStyleCnt="0"/>
      <dgm:spPr/>
    </dgm:pt>
    <dgm:pt modelId="{FAD65B1F-347F-E04E-BED1-1D1E2CE5C0E3}" type="pres">
      <dgm:prSet presAssocID="{01EEA310-D715-B342-ADCB-0FAD0CA56EA3}" presName="srcNode" presStyleLbl="node1" presStyleIdx="0" presStyleCnt="3"/>
      <dgm:spPr/>
    </dgm:pt>
    <dgm:pt modelId="{B6ECD5A8-E5E6-9640-9F3B-C9A93D198DF6}" type="pres">
      <dgm:prSet presAssocID="{01EEA310-D715-B342-ADCB-0FAD0CA56EA3}" presName="conn" presStyleLbl="parChTrans1D2" presStyleIdx="0" presStyleCnt="1"/>
      <dgm:spPr/>
    </dgm:pt>
    <dgm:pt modelId="{189CC573-9B64-1941-B51E-42E83276548A}" type="pres">
      <dgm:prSet presAssocID="{01EEA310-D715-B342-ADCB-0FAD0CA56EA3}" presName="extraNode" presStyleLbl="node1" presStyleIdx="0" presStyleCnt="3"/>
      <dgm:spPr/>
    </dgm:pt>
    <dgm:pt modelId="{15F93B2B-2166-A44D-89F6-4FFBAB1C705E}" type="pres">
      <dgm:prSet presAssocID="{01EEA310-D715-B342-ADCB-0FAD0CA56EA3}" presName="dstNode" presStyleLbl="node1" presStyleIdx="0" presStyleCnt="3"/>
      <dgm:spPr/>
    </dgm:pt>
    <dgm:pt modelId="{6D096390-2A1B-6049-A34D-2BDA2F9ACF09}" type="pres">
      <dgm:prSet presAssocID="{3566EF52-7C95-5043-B857-266B7243ECD2}" presName="text_1" presStyleLbl="node1" presStyleIdx="0" presStyleCnt="3">
        <dgm:presLayoutVars>
          <dgm:bulletEnabled val="1"/>
        </dgm:presLayoutVars>
      </dgm:prSet>
      <dgm:spPr/>
    </dgm:pt>
    <dgm:pt modelId="{908D7F5A-9EC9-364E-93FF-F265154A14AD}" type="pres">
      <dgm:prSet presAssocID="{3566EF52-7C95-5043-B857-266B7243ECD2}" presName="accent_1" presStyleCnt="0"/>
      <dgm:spPr/>
    </dgm:pt>
    <dgm:pt modelId="{3C27C05C-5CE7-9A4D-968B-092E01A977A8}" type="pres">
      <dgm:prSet presAssocID="{3566EF52-7C95-5043-B857-266B7243ECD2}" presName="accentRepeatNode" presStyleLbl="solidFgAcc1" presStyleIdx="0" presStyleCnt="3"/>
      <dgm:spPr/>
    </dgm:pt>
    <dgm:pt modelId="{DF3E08EB-BF1A-0642-8A0D-32EEFF9F8CD5}" type="pres">
      <dgm:prSet presAssocID="{5AC95611-3FE7-0544-BD38-72478978C294}" presName="text_2" presStyleLbl="node1" presStyleIdx="1" presStyleCnt="3">
        <dgm:presLayoutVars>
          <dgm:bulletEnabled val="1"/>
        </dgm:presLayoutVars>
      </dgm:prSet>
      <dgm:spPr/>
    </dgm:pt>
    <dgm:pt modelId="{E7F07953-ED6F-C647-A1C0-7CD1D10F8E0A}" type="pres">
      <dgm:prSet presAssocID="{5AC95611-3FE7-0544-BD38-72478978C294}" presName="accent_2" presStyleCnt="0"/>
      <dgm:spPr/>
    </dgm:pt>
    <dgm:pt modelId="{986AFB8A-997D-4F44-9B6F-7D11AA515231}" type="pres">
      <dgm:prSet presAssocID="{5AC95611-3FE7-0544-BD38-72478978C294}" presName="accentRepeatNode" presStyleLbl="solidFgAcc1" presStyleIdx="1" presStyleCnt="3"/>
      <dgm:spPr/>
    </dgm:pt>
    <dgm:pt modelId="{5E12A7B1-C800-1945-927B-F01B2F80E61F}" type="pres">
      <dgm:prSet presAssocID="{87D9CEEB-CC38-B34E-8A40-48EE29F35550}" presName="text_3" presStyleLbl="node1" presStyleIdx="2" presStyleCnt="3">
        <dgm:presLayoutVars>
          <dgm:bulletEnabled val="1"/>
        </dgm:presLayoutVars>
      </dgm:prSet>
      <dgm:spPr/>
    </dgm:pt>
    <dgm:pt modelId="{EE32B5EB-26D4-B947-A6FE-53E5D486595C}" type="pres">
      <dgm:prSet presAssocID="{87D9CEEB-CC38-B34E-8A40-48EE29F35550}" presName="accent_3" presStyleCnt="0"/>
      <dgm:spPr/>
    </dgm:pt>
    <dgm:pt modelId="{EA76B201-93EA-0A46-8640-B235976CBA90}" type="pres">
      <dgm:prSet presAssocID="{87D9CEEB-CC38-B34E-8A40-48EE29F35550}" presName="accentRepeatNode" presStyleLbl="solidFgAcc1" presStyleIdx="2" presStyleCnt="3"/>
      <dgm:spPr/>
    </dgm:pt>
  </dgm:ptLst>
  <dgm:cxnLst>
    <dgm:cxn modelId="{859C4A00-91CF-8C45-A781-30AAA2734B4F}" srcId="{01EEA310-D715-B342-ADCB-0FAD0CA56EA3}" destId="{3566EF52-7C95-5043-B857-266B7243ECD2}" srcOrd="0" destOrd="0" parTransId="{A63B92E7-F179-3540-9C24-73B045A2F46B}" sibTransId="{EF0649EC-016E-FD46-9479-6E04F33EC6D6}"/>
    <dgm:cxn modelId="{35F3A418-4B42-0A46-9959-C250AD4685C8}" srcId="{01EEA310-D715-B342-ADCB-0FAD0CA56EA3}" destId="{87D9CEEB-CC38-B34E-8A40-48EE29F35550}" srcOrd="2" destOrd="0" parTransId="{A8BFDAEB-554D-654C-BA77-2C6FA5AA990B}" sibTransId="{4C4DECEC-B0E8-0447-8214-B11BEE6EC443}"/>
    <dgm:cxn modelId="{AF3DBA52-0665-7B44-93EA-66147DCEA8AF}" type="presOf" srcId="{87D9CEEB-CC38-B34E-8A40-48EE29F35550}" destId="{5E12A7B1-C800-1945-927B-F01B2F80E61F}" srcOrd="0" destOrd="0" presId="urn:microsoft.com/office/officeart/2008/layout/VerticalCurvedList"/>
    <dgm:cxn modelId="{EBC4A772-19CD-B048-AE37-04A8716D3F52}" type="presOf" srcId="{EF0649EC-016E-FD46-9479-6E04F33EC6D6}" destId="{B6ECD5A8-E5E6-9640-9F3B-C9A93D198DF6}" srcOrd="0" destOrd="0" presId="urn:microsoft.com/office/officeart/2008/layout/VerticalCurvedList"/>
    <dgm:cxn modelId="{37460E78-1254-F249-8019-2CD8E9E2D8FF}" type="presOf" srcId="{5AC95611-3FE7-0544-BD38-72478978C294}" destId="{DF3E08EB-BF1A-0642-8A0D-32EEFF9F8CD5}" srcOrd="0" destOrd="0" presId="urn:microsoft.com/office/officeart/2008/layout/VerticalCurvedList"/>
    <dgm:cxn modelId="{6788A37E-78F4-A341-868B-C557C1B06996}" type="presOf" srcId="{3566EF52-7C95-5043-B857-266B7243ECD2}" destId="{6D096390-2A1B-6049-A34D-2BDA2F9ACF09}" srcOrd="0" destOrd="0" presId="urn:microsoft.com/office/officeart/2008/layout/VerticalCurvedList"/>
    <dgm:cxn modelId="{82FD1FCA-5248-8B49-B9D8-773A0E0B3F08}" type="presOf" srcId="{01EEA310-D715-B342-ADCB-0FAD0CA56EA3}" destId="{E32783DF-8A56-6A4B-8EC9-39F74ECB5481}" srcOrd="0" destOrd="0" presId="urn:microsoft.com/office/officeart/2008/layout/VerticalCurvedList"/>
    <dgm:cxn modelId="{2F8850FB-E1BD-8A4D-9945-2EB92E354DCA}" srcId="{01EEA310-D715-B342-ADCB-0FAD0CA56EA3}" destId="{5AC95611-3FE7-0544-BD38-72478978C294}" srcOrd="1" destOrd="0" parTransId="{5C456C4B-47F5-554F-AC34-C84E6776C699}" sibTransId="{7CA84CC4-3AA9-F847-99F4-3D4AD76DE938}"/>
    <dgm:cxn modelId="{1DA2E069-1D9F-BE4E-BC55-0BFC9E9DA528}" type="presParOf" srcId="{E32783DF-8A56-6A4B-8EC9-39F74ECB5481}" destId="{B8A7E4C4-EAA8-7C4E-90B4-8BDBDEF3DF3F}" srcOrd="0" destOrd="0" presId="urn:microsoft.com/office/officeart/2008/layout/VerticalCurvedList"/>
    <dgm:cxn modelId="{256B0212-97EF-6A42-947D-D03108D18C34}" type="presParOf" srcId="{B8A7E4C4-EAA8-7C4E-90B4-8BDBDEF3DF3F}" destId="{3F659F2A-44D4-D34D-B554-42A6166D108F}" srcOrd="0" destOrd="0" presId="urn:microsoft.com/office/officeart/2008/layout/VerticalCurvedList"/>
    <dgm:cxn modelId="{AED4501A-8F36-B541-B1B5-D5AA58E6E004}" type="presParOf" srcId="{3F659F2A-44D4-D34D-B554-42A6166D108F}" destId="{FAD65B1F-347F-E04E-BED1-1D1E2CE5C0E3}" srcOrd="0" destOrd="0" presId="urn:microsoft.com/office/officeart/2008/layout/VerticalCurvedList"/>
    <dgm:cxn modelId="{3D9696D0-0EF2-0E4F-A8CC-69260647E7E3}" type="presParOf" srcId="{3F659F2A-44D4-D34D-B554-42A6166D108F}" destId="{B6ECD5A8-E5E6-9640-9F3B-C9A93D198DF6}" srcOrd="1" destOrd="0" presId="urn:microsoft.com/office/officeart/2008/layout/VerticalCurvedList"/>
    <dgm:cxn modelId="{5C93C001-D62B-8745-9C96-E822B025DCDC}" type="presParOf" srcId="{3F659F2A-44D4-D34D-B554-42A6166D108F}" destId="{189CC573-9B64-1941-B51E-42E83276548A}" srcOrd="2" destOrd="0" presId="urn:microsoft.com/office/officeart/2008/layout/VerticalCurvedList"/>
    <dgm:cxn modelId="{4F639404-75C2-A141-AD28-42C9B08BC61E}" type="presParOf" srcId="{3F659F2A-44D4-D34D-B554-42A6166D108F}" destId="{15F93B2B-2166-A44D-89F6-4FFBAB1C705E}" srcOrd="3" destOrd="0" presId="urn:microsoft.com/office/officeart/2008/layout/VerticalCurvedList"/>
    <dgm:cxn modelId="{CCA89136-2EAD-194D-A774-6401D69BB9CD}" type="presParOf" srcId="{B8A7E4C4-EAA8-7C4E-90B4-8BDBDEF3DF3F}" destId="{6D096390-2A1B-6049-A34D-2BDA2F9ACF09}" srcOrd="1" destOrd="0" presId="urn:microsoft.com/office/officeart/2008/layout/VerticalCurvedList"/>
    <dgm:cxn modelId="{C21B6D05-0C6B-7246-AD0F-657C3213526D}" type="presParOf" srcId="{B8A7E4C4-EAA8-7C4E-90B4-8BDBDEF3DF3F}" destId="{908D7F5A-9EC9-364E-93FF-F265154A14AD}" srcOrd="2" destOrd="0" presId="urn:microsoft.com/office/officeart/2008/layout/VerticalCurvedList"/>
    <dgm:cxn modelId="{93BE7C47-C736-5544-91E3-CF774A8DF4AF}" type="presParOf" srcId="{908D7F5A-9EC9-364E-93FF-F265154A14AD}" destId="{3C27C05C-5CE7-9A4D-968B-092E01A977A8}" srcOrd="0" destOrd="0" presId="urn:microsoft.com/office/officeart/2008/layout/VerticalCurvedList"/>
    <dgm:cxn modelId="{64CE5CC4-5FBC-EC48-87C0-D7E354A494FD}" type="presParOf" srcId="{B8A7E4C4-EAA8-7C4E-90B4-8BDBDEF3DF3F}" destId="{DF3E08EB-BF1A-0642-8A0D-32EEFF9F8CD5}" srcOrd="3" destOrd="0" presId="urn:microsoft.com/office/officeart/2008/layout/VerticalCurvedList"/>
    <dgm:cxn modelId="{05C71399-1014-A544-BEDF-9B52163F038C}" type="presParOf" srcId="{B8A7E4C4-EAA8-7C4E-90B4-8BDBDEF3DF3F}" destId="{E7F07953-ED6F-C647-A1C0-7CD1D10F8E0A}" srcOrd="4" destOrd="0" presId="urn:microsoft.com/office/officeart/2008/layout/VerticalCurvedList"/>
    <dgm:cxn modelId="{314FC7BE-7869-1B4F-95C6-E731820A6527}" type="presParOf" srcId="{E7F07953-ED6F-C647-A1C0-7CD1D10F8E0A}" destId="{986AFB8A-997D-4F44-9B6F-7D11AA515231}" srcOrd="0" destOrd="0" presId="urn:microsoft.com/office/officeart/2008/layout/VerticalCurvedList"/>
    <dgm:cxn modelId="{8F5CEAD4-0B21-B541-9C9B-16082DFA3254}" type="presParOf" srcId="{B8A7E4C4-EAA8-7C4E-90B4-8BDBDEF3DF3F}" destId="{5E12A7B1-C800-1945-927B-F01B2F80E61F}" srcOrd="5" destOrd="0" presId="urn:microsoft.com/office/officeart/2008/layout/VerticalCurvedList"/>
    <dgm:cxn modelId="{88C9ABD8-9788-8744-9FEB-64910C2652B8}" type="presParOf" srcId="{B8A7E4C4-EAA8-7C4E-90B4-8BDBDEF3DF3F}" destId="{EE32B5EB-26D4-B947-A6FE-53E5D486595C}" srcOrd="6" destOrd="0" presId="urn:microsoft.com/office/officeart/2008/layout/VerticalCurvedList"/>
    <dgm:cxn modelId="{C89FD3B2-2112-8C48-80D3-D053CB33318D}" type="presParOf" srcId="{EE32B5EB-26D4-B947-A6FE-53E5D486595C}" destId="{EA76B201-93EA-0A46-8640-B235976CBA90}"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A745F4-DE0B-3F44-8A7B-91696E9E0ACE}" type="doc">
      <dgm:prSet loTypeId="urn:microsoft.com/office/officeart/2005/8/layout/cycle8" loCatId="" qsTypeId="urn:microsoft.com/office/officeart/2005/8/quickstyle/simple1" qsCatId="simple" csTypeId="urn:microsoft.com/office/officeart/2005/8/colors/accent1_2" csCatId="accent1" phldr="1"/>
      <dgm:spPr/>
    </dgm:pt>
    <dgm:pt modelId="{57FD4E4F-FEEC-9D40-8098-8EC75F7361F3}">
      <dgm:prSet phldrT="[Text]"/>
      <dgm:spPr/>
      <dgm:t>
        <a:bodyPr/>
        <a:lstStyle/>
        <a:p>
          <a:pPr>
            <a:buClr>
              <a:srgbClr val="000000"/>
            </a:buCl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Semiconductor Physics</a:t>
          </a:r>
          <a:endParaRPr lang="en-US" dirty="0"/>
        </a:p>
      </dgm:t>
    </dgm:pt>
    <dgm:pt modelId="{3CCF642B-0D68-B040-B9EA-4D1C0C94A6DD}" type="parTrans" cxnId="{828F741E-C215-B042-B937-C4EBAA487F55}">
      <dgm:prSet/>
      <dgm:spPr/>
      <dgm:t>
        <a:bodyPr/>
        <a:lstStyle/>
        <a:p>
          <a:endParaRPr lang="en-US"/>
        </a:p>
      </dgm:t>
    </dgm:pt>
    <dgm:pt modelId="{8531530F-5719-9E47-B7A1-E3A3F54CEEF4}" type="sibTrans" cxnId="{828F741E-C215-B042-B937-C4EBAA487F55}">
      <dgm:prSet/>
      <dgm:spPr/>
      <dgm:t>
        <a:bodyPr/>
        <a:lstStyle/>
        <a:p>
          <a:endParaRPr lang="en-US"/>
        </a:p>
      </dgm:t>
    </dgm:pt>
    <dgm:pt modelId="{40798FD2-E316-7445-83E6-62933B6F0BD3}">
      <dgm:prSet/>
      <dgm:spPr/>
      <dgm:t>
        <a:bodyPr/>
        <a:lstStyle/>
        <a:p>
          <a:r>
            <a:rPr lang="en-US" altLang="zh-CN">
              <a:latin typeface="Times New Roman" panose="02020603050405020304" pitchFamily="18" charset="0"/>
              <a:cs typeface="Times New Roman" panose="02020603050405020304" pitchFamily="18" charset="0"/>
            </a:rPr>
            <a:t>Magnetics</a:t>
          </a:r>
          <a:endParaRPr lang="en-US" altLang="zh-CN" dirty="0">
            <a:latin typeface="Times New Roman" panose="02020603050405020304" pitchFamily="18" charset="0"/>
            <a:cs typeface="Times New Roman" panose="02020603050405020304" pitchFamily="18" charset="0"/>
          </a:endParaRPr>
        </a:p>
      </dgm:t>
    </dgm:pt>
    <dgm:pt modelId="{B5CD8DA7-70A0-CF40-9C51-3CA4804EE91D}" type="parTrans" cxnId="{6B14202B-4CE8-3B46-81A2-D551816AC696}">
      <dgm:prSet/>
      <dgm:spPr/>
      <dgm:t>
        <a:bodyPr/>
        <a:lstStyle/>
        <a:p>
          <a:endParaRPr lang="en-US"/>
        </a:p>
      </dgm:t>
    </dgm:pt>
    <dgm:pt modelId="{D4CC42E5-E3FD-0C43-AC4E-B508633850A2}" type="sibTrans" cxnId="{6B14202B-4CE8-3B46-81A2-D551816AC696}">
      <dgm:prSet/>
      <dgm:spPr/>
      <dgm:t>
        <a:bodyPr/>
        <a:lstStyle/>
        <a:p>
          <a:endParaRPr lang="en-US"/>
        </a:p>
      </dgm:t>
    </dgm:pt>
    <dgm:pt modelId="{C2957EF7-0708-FC47-931C-10C9D7250414}">
      <dgm:prSet/>
      <dgm:spPr/>
      <dgm:t>
        <a:bodyPr/>
        <a:lstStyle/>
        <a:p>
          <a:r>
            <a:rPr lang="en-US" altLang="zh-CN">
              <a:latin typeface="Times New Roman" panose="02020603050405020304" pitchFamily="18" charset="0"/>
              <a:cs typeface="Times New Roman" panose="02020603050405020304" pitchFamily="18" charset="0"/>
            </a:rPr>
            <a:t>Strong Association Physics</a:t>
          </a:r>
          <a:endParaRPr lang="en-US" altLang="zh-CN" dirty="0">
            <a:latin typeface="Times New Roman" panose="02020603050405020304" pitchFamily="18" charset="0"/>
            <a:cs typeface="Times New Roman" panose="02020603050405020304" pitchFamily="18" charset="0"/>
          </a:endParaRPr>
        </a:p>
      </dgm:t>
    </dgm:pt>
    <dgm:pt modelId="{22256E8B-DDA0-2A47-8AB1-B8CF3E204AB3}" type="parTrans" cxnId="{C329417D-DC5E-D144-AE7E-B37673F2A5D6}">
      <dgm:prSet/>
      <dgm:spPr/>
      <dgm:t>
        <a:bodyPr/>
        <a:lstStyle/>
        <a:p>
          <a:endParaRPr lang="en-US"/>
        </a:p>
      </dgm:t>
    </dgm:pt>
    <dgm:pt modelId="{F5A0958E-6334-8D46-A786-5CD727D448F0}" type="sibTrans" cxnId="{C329417D-DC5E-D144-AE7E-B37673F2A5D6}">
      <dgm:prSet/>
      <dgm:spPr/>
      <dgm:t>
        <a:bodyPr/>
        <a:lstStyle/>
        <a:p>
          <a:endParaRPr lang="en-US"/>
        </a:p>
      </dgm:t>
    </dgm:pt>
    <dgm:pt modelId="{9911CE87-14D7-FA42-AAE8-940DB1E1784F}">
      <dgm:prSet/>
      <dgm:spPr/>
      <dgm:t>
        <a:bodyPr/>
        <a:lstStyle/>
        <a:p>
          <a:r>
            <a:rPr lang="en-US" altLang="zh-CN" dirty="0">
              <a:latin typeface="Times New Roman" panose="02020603050405020304" pitchFamily="18" charset="0"/>
              <a:cs typeface="Times New Roman" panose="02020603050405020304" pitchFamily="18" charset="0"/>
            </a:rPr>
            <a:t>Surface Physics</a:t>
          </a:r>
        </a:p>
      </dgm:t>
    </dgm:pt>
    <dgm:pt modelId="{D3757D28-D120-D34C-91DB-F69C5D65BE79}" type="parTrans" cxnId="{54C7B087-A757-EA4F-800F-0FDBFA293CBA}">
      <dgm:prSet/>
      <dgm:spPr/>
      <dgm:t>
        <a:bodyPr/>
        <a:lstStyle/>
        <a:p>
          <a:endParaRPr lang="en-US"/>
        </a:p>
      </dgm:t>
    </dgm:pt>
    <dgm:pt modelId="{740A5840-ABD2-8542-9749-B3455E296599}" type="sibTrans" cxnId="{54C7B087-A757-EA4F-800F-0FDBFA293CBA}">
      <dgm:prSet/>
      <dgm:spPr/>
      <dgm:t>
        <a:bodyPr/>
        <a:lstStyle/>
        <a:p>
          <a:endParaRPr lang="en-US"/>
        </a:p>
      </dgm:t>
    </dgm:pt>
    <dgm:pt modelId="{B6FF3DFB-47B3-F74C-891C-FD2541BF5C06}">
      <dgm:prSet/>
      <dgm:spPr/>
      <dgm:t>
        <a:bodyPr/>
        <a:lstStyle/>
        <a:p>
          <a:r>
            <a:rPr lang="en-US" altLang="zh-CN" dirty="0">
              <a:latin typeface="Times New Roman" panose="02020603050405020304" pitchFamily="18" charset="0"/>
              <a:cs typeface="Times New Roman" panose="02020603050405020304" pitchFamily="18" charset="0"/>
            </a:rPr>
            <a:t>Soft Condensed Physics</a:t>
          </a:r>
        </a:p>
      </dgm:t>
    </dgm:pt>
    <dgm:pt modelId="{F0B6E9A9-CD64-4A47-B89A-F97067636058}" type="parTrans" cxnId="{F960656F-C854-034E-8838-8E77BD8D08E2}">
      <dgm:prSet/>
      <dgm:spPr/>
      <dgm:t>
        <a:bodyPr/>
        <a:lstStyle/>
        <a:p>
          <a:endParaRPr lang="en-US"/>
        </a:p>
      </dgm:t>
    </dgm:pt>
    <dgm:pt modelId="{558A095A-C1A9-5E49-935B-8A89DFFA5D0F}" type="sibTrans" cxnId="{F960656F-C854-034E-8838-8E77BD8D08E2}">
      <dgm:prSet/>
      <dgm:spPr/>
      <dgm:t>
        <a:bodyPr/>
        <a:lstStyle/>
        <a:p>
          <a:endParaRPr lang="en-US"/>
        </a:p>
      </dgm:t>
    </dgm:pt>
    <dgm:pt modelId="{691373A5-C07A-9143-B346-A9E9CC3C2E3C}" type="pres">
      <dgm:prSet presAssocID="{60A745F4-DE0B-3F44-8A7B-91696E9E0ACE}" presName="compositeShape" presStyleCnt="0">
        <dgm:presLayoutVars>
          <dgm:chMax val="7"/>
          <dgm:dir/>
          <dgm:resizeHandles val="exact"/>
        </dgm:presLayoutVars>
      </dgm:prSet>
      <dgm:spPr/>
    </dgm:pt>
    <dgm:pt modelId="{7EE7FC12-1F0A-5B42-867C-90CEC18C1A6D}" type="pres">
      <dgm:prSet presAssocID="{60A745F4-DE0B-3F44-8A7B-91696E9E0ACE}" presName="wedge1" presStyleLbl="node1" presStyleIdx="0" presStyleCnt="5"/>
      <dgm:spPr/>
    </dgm:pt>
    <dgm:pt modelId="{49A98EFD-7476-4249-ABB2-94DC80033F04}" type="pres">
      <dgm:prSet presAssocID="{60A745F4-DE0B-3F44-8A7B-91696E9E0ACE}" presName="dummy1a" presStyleCnt="0"/>
      <dgm:spPr/>
    </dgm:pt>
    <dgm:pt modelId="{807F63E5-6606-8A49-8C72-DC755741E9DA}" type="pres">
      <dgm:prSet presAssocID="{60A745F4-DE0B-3F44-8A7B-91696E9E0ACE}" presName="dummy1b" presStyleCnt="0"/>
      <dgm:spPr/>
    </dgm:pt>
    <dgm:pt modelId="{25DB4BCA-153D-0842-9A09-C1DFB97CA3DB}" type="pres">
      <dgm:prSet presAssocID="{60A745F4-DE0B-3F44-8A7B-91696E9E0ACE}" presName="wedge1Tx" presStyleLbl="node1" presStyleIdx="0" presStyleCnt="5">
        <dgm:presLayoutVars>
          <dgm:chMax val="0"/>
          <dgm:chPref val="0"/>
          <dgm:bulletEnabled val="1"/>
        </dgm:presLayoutVars>
      </dgm:prSet>
      <dgm:spPr/>
    </dgm:pt>
    <dgm:pt modelId="{D9FDC605-AAC2-1D43-8D4D-D5CAF9299247}" type="pres">
      <dgm:prSet presAssocID="{60A745F4-DE0B-3F44-8A7B-91696E9E0ACE}" presName="wedge2" presStyleLbl="node1" presStyleIdx="1" presStyleCnt="5"/>
      <dgm:spPr/>
    </dgm:pt>
    <dgm:pt modelId="{64CC0799-D46E-B044-BF18-9ACDD255C3D3}" type="pres">
      <dgm:prSet presAssocID="{60A745F4-DE0B-3F44-8A7B-91696E9E0ACE}" presName="dummy2a" presStyleCnt="0"/>
      <dgm:spPr/>
    </dgm:pt>
    <dgm:pt modelId="{4A6896DA-B996-5943-AB4F-ABD3845C577F}" type="pres">
      <dgm:prSet presAssocID="{60A745F4-DE0B-3F44-8A7B-91696E9E0ACE}" presName="dummy2b" presStyleCnt="0"/>
      <dgm:spPr/>
    </dgm:pt>
    <dgm:pt modelId="{2FEF4A9C-93A6-744D-8E83-3DE799B5E48C}" type="pres">
      <dgm:prSet presAssocID="{60A745F4-DE0B-3F44-8A7B-91696E9E0ACE}" presName="wedge2Tx" presStyleLbl="node1" presStyleIdx="1" presStyleCnt="5">
        <dgm:presLayoutVars>
          <dgm:chMax val="0"/>
          <dgm:chPref val="0"/>
          <dgm:bulletEnabled val="1"/>
        </dgm:presLayoutVars>
      </dgm:prSet>
      <dgm:spPr/>
    </dgm:pt>
    <dgm:pt modelId="{F5B5C123-02B4-B647-9DBE-E439D6DD0E87}" type="pres">
      <dgm:prSet presAssocID="{60A745F4-DE0B-3F44-8A7B-91696E9E0ACE}" presName="wedge3" presStyleLbl="node1" presStyleIdx="2" presStyleCnt="5"/>
      <dgm:spPr/>
    </dgm:pt>
    <dgm:pt modelId="{78198BEB-4175-CB4A-8B00-823A0EBDC0C8}" type="pres">
      <dgm:prSet presAssocID="{60A745F4-DE0B-3F44-8A7B-91696E9E0ACE}" presName="dummy3a" presStyleCnt="0"/>
      <dgm:spPr/>
    </dgm:pt>
    <dgm:pt modelId="{A924C895-21DA-214F-9DC9-82ACFFAD6B97}" type="pres">
      <dgm:prSet presAssocID="{60A745F4-DE0B-3F44-8A7B-91696E9E0ACE}" presName="dummy3b" presStyleCnt="0"/>
      <dgm:spPr/>
    </dgm:pt>
    <dgm:pt modelId="{5A1AF6B4-5C89-BD4E-95B8-B1536BD1D940}" type="pres">
      <dgm:prSet presAssocID="{60A745F4-DE0B-3F44-8A7B-91696E9E0ACE}" presName="wedge3Tx" presStyleLbl="node1" presStyleIdx="2" presStyleCnt="5">
        <dgm:presLayoutVars>
          <dgm:chMax val="0"/>
          <dgm:chPref val="0"/>
          <dgm:bulletEnabled val="1"/>
        </dgm:presLayoutVars>
      </dgm:prSet>
      <dgm:spPr/>
    </dgm:pt>
    <dgm:pt modelId="{6D3A0FC3-A89D-F14E-AC01-339D45547432}" type="pres">
      <dgm:prSet presAssocID="{60A745F4-DE0B-3F44-8A7B-91696E9E0ACE}" presName="wedge4" presStyleLbl="node1" presStyleIdx="3" presStyleCnt="5"/>
      <dgm:spPr/>
    </dgm:pt>
    <dgm:pt modelId="{E5CE2624-1CD5-8243-A876-3BB81168BF90}" type="pres">
      <dgm:prSet presAssocID="{60A745F4-DE0B-3F44-8A7B-91696E9E0ACE}" presName="dummy4a" presStyleCnt="0"/>
      <dgm:spPr/>
    </dgm:pt>
    <dgm:pt modelId="{9E375F0F-F175-7448-8CCB-5FF90C75ED93}" type="pres">
      <dgm:prSet presAssocID="{60A745F4-DE0B-3F44-8A7B-91696E9E0ACE}" presName="dummy4b" presStyleCnt="0"/>
      <dgm:spPr/>
    </dgm:pt>
    <dgm:pt modelId="{8FE1B3E8-6E9A-C34B-8A7A-FC9F1609A2BD}" type="pres">
      <dgm:prSet presAssocID="{60A745F4-DE0B-3F44-8A7B-91696E9E0ACE}" presName="wedge4Tx" presStyleLbl="node1" presStyleIdx="3" presStyleCnt="5">
        <dgm:presLayoutVars>
          <dgm:chMax val="0"/>
          <dgm:chPref val="0"/>
          <dgm:bulletEnabled val="1"/>
        </dgm:presLayoutVars>
      </dgm:prSet>
      <dgm:spPr/>
    </dgm:pt>
    <dgm:pt modelId="{C356C180-B854-FA43-8D00-064423047F44}" type="pres">
      <dgm:prSet presAssocID="{60A745F4-DE0B-3F44-8A7B-91696E9E0ACE}" presName="wedge5" presStyleLbl="node1" presStyleIdx="4" presStyleCnt="5"/>
      <dgm:spPr/>
    </dgm:pt>
    <dgm:pt modelId="{215F33A8-2F00-CC4B-888C-68C0BBA12BF8}" type="pres">
      <dgm:prSet presAssocID="{60A745F4-DE0B-3F44-8A7B-91696E9E0ACE}" presName="dummy5a" presStyleCnt="0"/>
      <dgm:spPr/>
    </dgm:pt>
    <dgm:pt modelId="{44D44F42-7ED3-2E4A-8EF0-A6965159814A}" type="pres">
      <dgm:prSet presAssocID="{60A745F4-DE0B-3F44-8A7B-91696E9E0ACE}" presName="dummy5b" presStyleCnt="0"/>
      <dgm:spPr/>
    </dgm:pt>
    <dgm:pt modelId="{A415A97E-982C-E745-AA62-9FC8FBDF6ED1}" type="pres">
      <dgm:prSet presAssocID="{60A745F4-DE0B-3F44-8A7B-91696E9E0ACE}" presName="wedge5Tx" presStyleLbl="node1" presStyleIdx="4" presStyleCnt="5">
        <dgm:presLayoutVars>
          <dgm:chMax val="0"/>
          <dgm:chPref val="0"/>
          <dgm:bulletEnabled val="1"/>
        </dgm:presLayoutVars>
      </dgm:prSet>
      <dgm:spPr/>
    </dgm:pt>
    <dgm:pt modelId="{A28C7DC2-6E3E-D84A-B0AC-11BCB42858E5}" type="pres">
      <dgm:prSet presAssocID="{8531530F-5719-9E47-B7A1-E3A3F54CEEF4}" presName="arrowWedge1" presStyleLbl="fgSibTrans2D1" presStyleIdx="0" presStyleCnt="5"/>
      <dgm:spPr/>
    </dgm:pt>
    <dgm:pt modelId="{E0A75ECF-80D5-B544-8B12-314E9BC25F62}" type="pres">
      <dgm:prSet presAssocID="{D4CC42E5-E3FD-0C43-AC4E-B508633850A2}" presName="arrowWedge2" presStyleLbl="fgSibTrans2D1" presStyleIdx="1" presStyleCnt="5"/>
      <dgm:spPr/>
    </dgm:pt>
    <dgm:pt modelId="{4DD815D6-06F6-9E41-9562-45C91AAF9FBC}" type="pres">
      <dgm:prSet presAssocID="{F5A0958E-6334-8D46-A786-5CD727D448F0}" presName="arrowWedge3" presStyleLbl="fgSibTrans2D1" presStyleIdx="2" presStyleCnt="5"/>
      <dgm:spPr/>
    </dgm:pt>
    <dgm:pt modelId="{8473D7A7-C9D5-3D4F-BCC0-BC787CD86DB3}" type="pres">
      <dgm:prSet presAssocID="{740A5840-ABD2-8542-9749-B3455E296599}" presName="arrowWedge4" presStyleLbl="fgSibTrans2D1" presStyleIdx="3" presStyleCnt="5"/>
      <dgm:spPr/>
    </dgm:pt>
    <dgm:pt modelId="{2248C0E9-F6F2-4945-8C25-F5FF923F6958}" type="pres">
      <dgm:prSet presAssocID="{558A095A-C1A9-5E49-935B-8A89DFFA5D0F}" presName="arrowWedge5" presStyleLbl="fgSibTrans2D1" presStyleIdx="4" presStyleCnt="5"/>
      <dgm:spPr/>
    </dgm:pt>
  </dgm:ptLst>
  <dgm:cxnLst>
    <dgm:cxn modelId="{828F741E-C215-B042-B937-C4EBAA487F55}" srcId="{60A745F4-DE0B-3F44-8A7B-91696E9E0ACE}" destId="{57FD4E4F-FEEC-9D40-8098-8EC75F7361F3}" srcOrd="0" destOrd="0" parTransId="{3CCF642B-0D68-B040-B9EA-4D1C0C94A6DD}" sibTransId="{8531530F-5719-9E47-B7A1-E3A3F54CEEF4}"/>
    <dgm:cxn modelId="{F4882B21-9962-8C45-A1D6-08D22CCBD79D}" type="presOf" srcId="{40798FD2-E316-7445-83E6-62933B6F0BD3}" destId="{D9FDC605-AAC2-1D43-8D4D-D5CAF9299247}" srcOrd="0" destOrd="0" presId="urn:microsoft.com/office/officeart/2005/8/layout/cycle8"/>
    <dgm:cxn modelId="{6B14202B-4CE8-3B46-81A2-D551816AC696}" srcId="{60A745F4-DE0B-3F44-8A7B-91696E9E0ACE}" destId="{40798FD2-E316-7445-83E6-62933B6F0BD3}" srcOrd="1" destOrd="0" parTransId="{B5CD8DA7-70A0-CF40-9C51-3CA4804EE91D}" sibTransId="{D4CC42E5-E3FD-0C43-AC4E-B508633850A2}"/>
    <dgm:cxn modelId="{2777383F-EB10-374D-B795-21D9BFD2E5C1}" type="presOf" srcId="{B6FF3DFB-47B3-F74C-891C-FD2541BF5C06}" destId="{A415A97E-982C-E745-AA62-9FC8FBDF6ED1}" srcOrd="1" destOrd="0" presId="urn:microsoft.com/office/officeart/2005/8/layout/cycle8"/>
    <dgm:cxn modelId="{AE391042-1E5F-7840-A0B3-874236759327}" type="presOf" srcId="{57FD4E4F-FEEC-9D40-8098-8EC75F7361F3}" destId="{7EE7FC12-1F0A-5B42-867C-90CEC18C1A6D}" srcOrd="0" destOrd="0" presId="urn:microsoft.com/office/officeart/2005/8/layout/cycle8"/>
    <dgm:cxn modelId="{F960656F-C854-034E-8838-8E77BD8D08E2}" srcId="{60A745F4-DE0B-3F44-8A7B-91696E9E0ACE}" destId="{B6FF3DFB-47B3-F74C-891C-FD2541BF5C06}" srcOrd="4" destOrd="0" parTransId="{F0B6E9A9-CD64-4A47-B89A-F97067636058}" sibTransId="{558A095A-C1A9-5E49-935B-8A89DFFA5D0F}"/>
    <dgm:cxn modelId="{C329417D-DC5E-D144-AE7E-B37673F2A5D6}" srcId="{60A745F4-DE0B-3F44-8A7B-91696E9E0ACE}" destId="{C2957EF7-0708-FC47-931C-10C9D7250414}" srcOrd="2" destOrd="0" parTransId="{22256E8B-DDA0-2A47-8AB1-B8CF3E204AB3}" sibTransId="{F5A0958E-6334-8D46-A786-5CD727D448F0}"/>
    <dgm:cxn modelId="{82FC6D86-1AE2-CD4B-967C-5D30D65478AA}" type="presOf" srcId="{B6FF3DFB-47B3-F74C-891C-FD2541BF5C06}" destId="{C356C180-B854-FA43-8D00-064423047F44}" srcOrd="0" destOrd="0" presId="urn:microsoft.com/office/officeart/2005/8/layout/cycle8"/>
    <dgm:cxn modelId="{54C7B087-A757-EA4F-800F-0FDBFA293CBA}" srcId="{60A745F4-DE0B-3F44-8A7B-91696E9E0ACE}" destId="{9911CE87-14D7-FA42-AAE8-940DB1E1784F}" srcOrd="3" destOrd="0" parTransId="{D3757D28-D120-D34C-91DB-F69C5D65BE79}" sibTransId="{740A5840-ABD2-8542-9749-B3455E296599}"/>
    <dgm:cxn modelId="{86E2BCA9-32F9-314D-A5B2-604C8F42A7EA}" type="presOf" srcId="{9911CE87-14D7-FA42-AAE8-940DB1E1784F}" destId="{6D3A0FC3-A89D-F14E-AC01-339D45547432}" srcOrd="0" destOrd="0" presId="urn:microsoft.com/office/officeart/2005/8/layout/cycle8"/>
    <dgm:cxn modelId="{30209ABB-D788-AE41-B75A-E233AE564C2C}" type="presOf" srcId="{57FD4E4F-FEEC-9D40-8098-8EC75F7361F3}" destId="{25DB4BCA-153D-0842-9A09-C1DFB97CA3DB}" srcOrd="1" destOrd="0" presId="urn:microsoft.com/office/officeart/2005/8/layout/cycle8"/>
    <dgm:cxn modelId="{7AA25CBC-98FB-C440-9EC3-AF60CB0AAB8B}" type="presOf" srcId="{C2957EF7-0708-FC47-931C-10C9D7250414}" destId="{F5B5C123-02B4-B647-9DBE-E439D6DD0E87}" srcOrd="0" destOrd="0" presId="urn:microsoft.com/office/officeart/2005/8/layout/cycle8"/>
    <dgm:cxn modelId="{D3875ACB-D12D-5144-BD88-0A94828EADC6}" type="presOf" srcId="{40798FD2-E316-7445-83E6-62933B6F0BD3}" destId="{2FEF4A9C-93A6-744D-8E83-3DE799B5E48C}" srcOrd="1" destOrd="0" presId="urn:microsoft.com/office/officeart/2005/8/layout/cycle8"/>
    <dgm:cxn modelId="{551464CC-16E0-2645-820B-022673A79D68}" type="presOf" srcId="{9911CE87-14D7-FA42-AAE8-940DB1E1784F}" destId="{8FE1B3E8-6E9A-C34B-8A7A-FC9F1609A2BD}" srcOrd="1" destOrd="0" presId="urn:microsoft.com/office/officeart/2005/8/layout/cycle8"/>
    <dgm:cxn modelId="{2E5537EC-2A9A-D44A-BFA3-6D679AC6DBE2}" type="presOf" srcId="{C2957EF7-0708-FC47-931C-10C9D7250414}" destId="{5A1AF6B4-5C89-BD4E-95B8-B1536BD1D940}" srcOrd="1" destOrd="0" presId="urn:microsoft.com/office/officeart/2005/8/layout/cycle8"/>
    <dgm:cxn modelId="{36DA04FE-BB85-0742-8DCB-4123B75145D4}" type="presOf" srcId="{60A745F4-DE0B-3F44-8A7B-91696E9E0ACE}" destId="{691373A5-C07A-9143-B346-A9E9CC3C2E3C}" srcOrd="0" destOrd="0" presId="urn:microsoft.com/office/officeart/2005/8/layout/cycle8"/>
    <dgm:cxn modelId="{EBA3D72B-1B94-3A45-AF28-F2D1D6E84061}" type="presParOf" srcId="{691373A5-C07A-9143-B346-A9E9CC3C2E3C}" destId="{7EE7FC12-1F0A-5B42-867C-90CEC18C1A6D}" srcOrd="0" destOrd="0" presId="urn:microsoft.com/office/officeart/2005/8/layout/cycle8"/>
    <dgm:cxn modelId="{8706932C-4C49-9F4A-9777-3BD750642D90}" type="presParOf" srcId="{691373A5-C07A-9143-B346-A9E9CC3C2E3C}" destId="{49A98EFD-7476-4249-ABB2-94DC80033F04}" srcOrd="1" destOrd="0" presId="urn:microsoft.com/office/officeart/2005/8/layout/cycle8"/>
    <dgm:cxn modelId="{74E2284D-084F-1740-8B43-58C70061EA3A}" type="presParOf" srcId="{691373A5-C07A-9143-B346-A9E9CC3C2E3C}" destId="{807F63E5-6606-8A49-8C72-DC755741E9DA}" srcOrd="2" destOrd="0" presId="urn:microsoft.com/office/officeart/2005/8/layout/cycle8"/>
    <dgm:cxn modelId="{DF780EDE-ED8A-8244-A930-153ABE5ADBD7}" type="presParOf" srcId="{691373A5-C07A-9143-B346-A9E9CC3C2E3C}" destId="{25DB4BCA-153D-0842-9A09-C1DFB97CA3DB}" srcOrd="3" destOrd="0" presId="urn:microsoft.com/office/officeart/2005/8/layout/cycle8"/>
    <dgm:cxn modelId="{EF68B972-D3A9-A144-8965-74002D5DD9F7}" type="presParOf" srcId="{691373A5-C07A-9143-B346-A9E9CC3C2E3C}" destId="{D9FDC605-AAC2-1D43-8D4D-D5CAF9299247}" srcOrd="4" destOrd="0" presId="urn:microsoft.com/office/officeart/2005/8/layout/cycle8"/>
    <dgm:cxn modelId="{95C0BB5F-E2C9-594B-9A7F-A0EA54F046AB}" type="presParOf" srcId="{691373A5-C07A-9143-B346-A9E9CC3C2E3C}" destId="{64CC0799-D46E-B044-BF18-9ACDD255C3D3}" srcOrd="5" destOrd="0" presId="urn:microsoft.com/office/officeart/2005/8/layout/cycle8"/>
    <dgm:cxn modelId="{CF72E21D-DA2B-D445-AEBF-C4E7844BF55D}" type="presParOf" srcId="{691373A5-C07A-9143-B346-A9E9CC3C2E3C}" destId="{4A6896DA-B996-5943-AB4F-ABD3845C577F}" srcOrd="6" destOrd="0" presId="urn:microsoft.com/office/officeart/2005/8/layout/cycle8"/>
    <dgm:cxn modelId="{B0C34DCA-8D0D-494D-8544-3EDA1C37FCF2}" type="presParOf" srcId="{691373A5-C07A-9143-B346-A9E9CC3C2E3C}" destId="{2FEF4A9C-93A6-744D-8E83-3DE799B5E48C}" srcOrd="7" destOrd="0" presId="urn:microsoft.com/office/officeart/2005/8/layout/cycle8"/>
    <dgm:cxn modelId="{4145AC75-D964-4849-A93D-C7DF9165DBD4}" type="presParOf" srcId="{691373A5-C07A-9143-B346-A9E9CC3C2E3C}" destId="{F5B5C123-02B4-B647-9DBE-E439D6DD0E87}" srcOrd="8" destOrd="0" presId="urn:microsoft.com/office/officeart/2005/8/layout/cycle8"/>
    <dgm:cxn modelId="{7A3C4BF0-935A-214F-918B-269F2EB48113}" type="presParOf" srcId="{691373A5-C07A-9143-B346-A9E9CC3C2E3C}" destId="{78198BEB-4175-CB4A-8B00-823A0EBDC0C8}" srcOrd="9" destOrd="0" presId="urn:microsoft.com/office/officeart/2005/8/layout/cycle8"/>
    <dgm:cxn modelId="{B0A73733-75AD-5A4F-B3A6-5B88764CDA7E}" type="presParOf" srcId="{691373A5-C07A-9143-B346-A9E9CC3C2E3C}" destId="{A924C895-21DA-214F-9DC9-82ACFFAD6B97}" srcOrd="10" destOrd="0" presId="urn:microsoft.com/office/officeart/2005/8/layout/cycle8"/>
    <dgm:cxn modelId="{BEC73D48-6B86-8140-BD2C-0979AEE3E3A9}" type="presParOf" srcId="{691373A5-C07A-9143-B346-A9E9CC3C2E3C}" destId="{5A1AF6B4-5C89-BD4E-95B8-B1536BD1D940}" srcOrd="11" destOrd="0" presId="urn:microsoft.com/office/officeart/2005/8/layout/cycle8"/>
    <dgm:cxn modelId="{75016CF8-0C4A-D147-84C3-421C221A5E83}" type="presParOf" srcId="{691373A5-C07A-9143-B346-A9E9CC3C2E3C}" destId="{6D3A0FC3-A89D-F14E-AC01-339D45547432}" srcOrd="12" destOrd="0" presId="urn:microsoft.com/office/officeart/2005/8/layout/cycle8"/>
    <dgm:cxn modelId="{9AA64C40-72D7-7C4E-817F-1D82C39F11F5}" type="presParOf" srcId="{691373A5-C07A-9143-B346-A9E9CC3C2E3C}" destId="{E5CE2624-1CD5-8243-A876-3BB81168BF90}" srcOrd="13" destOrd="0" presId="urn:microsoft.com/office/officeart/2005/8/layout/cycle8"/>
    <dgm:cxn modelId="{DD93EEC8-50E4-D64F-950C-342C3617E649}" type="presParOf" srcId="{691373A5-C07A-9143-B346-A9E9CC3C2E3C}" destId="{9E375F0F-F175-7448-8CCB-5FF90C75ED93}" srcOrd="14" destOrd="0" presId="urn:microsoft.com/office/officeart/2005/8/layout/cycle8"/>
    <dgm:cxn modelId="{CCF00E69-E5D4-EA45-9743-DA695C39ECA5}" type="presParOf" srcId="{691373A5-C07A-9143-B346-A9E9CC3C2E3C}" destId="{8FE1B3E8-6E9A-C34B-8A7A-FC9F1609A2BD}" srcOrd="15" destOrd="0" presId="urn:microsoft.com/office/officeart/2005/8/layout/cycle8"/>
    <dgm:cxn modelId="{9C1107D2-1496-5948-8CB6-5F9FA61826E4}" type="presParOf" srcId="{691373A5-C07A-9143-B346-A9E9CC3C2E3C}" destId="{C356C180-B854-FA43-8D00-064423047F44}" srcOrd="16" destOrd="0" presId="urn:microsoft.com/office/officeart/2005/8/layout/cycle8"/>
    <dgm:cxn modelId="{1D6F0476-FF7E-2F40-B802-ED5358E2F3E9}" type="presParOf" srcId="{691373A5-C07A-9143-B346-A9E9CC3C2E3C}" destId="{215F33A8-2F00-CC4B-888C-68C0BBA12BF8}" srcOrd="17" destOrd="0" presId="urn:microsoft.com/office/officeart/2005/8/layout/cycle8"/>
    <dgm:cxn modelId="{213857DB-950D-5045-931B-1EDEA153F868}" type="presParOf" srcId="{691373A5-C07A-9143-B346-A9E9CC3C2E3C}" destId="{44D44F42-7ED3-2E4A-8EF0-A6965159814A}" srcOrd="18" destOrd="0" presId="urn:microsoft.com/office/officeart/2005/8/layout/cycle8"/>
    <dgm:cxn modelId="{CCE9EA90-2210-0B4A-834C-CB6586C4108C}" type="presParOf" srcId="{691373A5-C07A-9143-B346-A9E9CC3C2E3C}" destId="{A415A97E-982C-E745-AA62-9FC8FBDF6ED1}" srcOrd="19" destOrd="0" presId="urn:microsoft.com/office/officeart/2005/8/layout/cycle8"/>
    <dgm:cxn modelId="{9E6FE88C-065F-924B-8624-97191553E526}" type="presParOf" srcId="{691373A5-C07A-9143-B346-A9E9CC3C2E3C}" destId="{A28C7DC2-6E3E-D84A-B0AC-11BCB42858E5}" srcOrd="20" destOrd="0" presId="urn:microsoft.com/office/officeart/2005/8/layout/cycle8"/>
    <dgm:cxn modelId="{AB7B91BD-4A4A-9B4D-9198-E79899AEB409}" type="presParOf" srcId="{691373A5-C07A-9143-B346-A9E9CC3C2E3C}" destId="{E0A75ECF-80D5-B544-8B12-314E9BC25F62}" srcOrd="21" destOrd="0" presId="urn:microsoft.com/office/officeart/2005/8/layout/cycle8"/>
    <dgm:cxn modelId="{A6E80CB0-1F4A-6F4E-95C3-FE9FDCA0DC20}" type="presParOf" srcId="{691373A5-C07A-9143-B346-A9E9CC3C2E3C}" destId="{4DD815D6-06F6-9E41-9562-45C91AAF9FBC}" srcOrd="22" destOrd="0" presId="urn:microsoft.com/office/officeart/2005/8/layout/cycle8"/>
    <dgm:cxn modelId="{9F09B756-4F77-BD46-A330-163DA021ADB5}" type="presParOf" srcId="{691373A5-C07A-9143-B346-A9E9CC3C2E3C}" destId="{8473D7A7-C9D5-3D4F-BCC0-BC787CD86DB3}" srcOrd="23" destOrd="0" presId="urn:microsoft.com/office/officeart/2005/8/layout/cycle8"/>
    <dgm:cxn modelId="{0833E4F9-EC04-A441-BECF-349D08FB16F4}" type="presParOf" srcId="{691373A5-C07A-9143-B346-A9E9CC3C2E3C}" destId="{2248C0E9-F6F2-4945-8C25-F5FF923F6958}"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A701D1-D27E-4E8F-9F88-EC69250D8EC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B942518F-6683-4925-ACCA-DC3547D32C1A}">
      <dgm:prSet/>
      <dgm:spPr/>
      <dgm:t>
        <a:bodyPr/>
        <a:lstStyle/>
        <a:p>
          <a:pPr rtl="0"/>
          <a:r>
            <a:rPr lang="en-US" dirty="0"/>
            <a:t>Magnetic confinement fusion plasma</a:t>
          </a:r>
          <a:endParaRPr lang="zh-CN" dirty="0"/>
        </a:p>
      </dgm:t>
    </dgm:pt>
    <dgm:pt modelId="{DB673281-3139-4E57-A22F-8F75D0520599}" type="parTrans" cxnId="{567A422E-FB65-4EC0-8F6A-FEBCF95BAF68}">
      <dgm:prSet/>
      <dgm:spPr/>
      <dgm:t>
        <a:bodyPr/>
        <a:lstStyle/>
        <a:p>
          <a:endParaRPr lang="zh-CN" altLang="en-US"/>
        </a:p>
      </dgm:t>
    </dgm:pt>
    <dgm:pt modelId="{E9D6C99F-6766-4096-8B3D-99F3036F4765}" type="sibTrans" cxnId="{567A422E-FB65-4EC0-8F6A-FEBCF95BAF68}">
      <dgm:prSet/>
      <dgm:spPr/>
      <dgm:t>
        <a:bodyPr/>
        <a:lstStyle/>
        <a:p>
          <a:endParaRPr lang="zh-CN" altLang="en-US"/>
        </a:p>
      </dgm:t>
    </dgm:pt>
    <dgm:pt modelId="{93CCE607-0282-4674-9654-B3699FEFB795}">
      <dgm:prSet/>
      <dgm:spPr/>
      <dgm:t>
        <a:bodyPr/>
        <a:lstStyle/>
        <a:p>
          <a:pPr rtl="0"/>
          <a:r>
            <a:rPr lang="en-US" dirty="0"/>
            <a:t>Inertial confinement fusion plasma</a:t>
          </a:r>
          <a:endParaRPr lang="zh-CN" dirty="0"/>
        </a:p>
      </dgm:t>
    </dgm:pt>
    <dgm:pt modelId="{75DBE484-D62C-463C-97E1-D2049D4CBAFB}" type="parTrans" cxnId="{E22C8F35-8D89-4907-80F4-4F97937F56CB}">
      <dgm:prSet/>
      <dgm:spPr/>
      <dgm:t>
        <a:bodyPr/>
        <a:lstStyle/>
        <a:p>
          <a:endParaRPr lang="zh-CN" altLang="en-US"/>
        </a:p>
      </dgm:t>
    </dgm:pt>
    <dgm:pt modelId="{B2FE1A7F-0999-40D3-865F-733811B806A4}" type="sibTrans" cxnId="{E22C8F35-8D89-4907-80F4-4F97937F56CB}">
      <dgm:prSet/>
      <dgm:spPr/>
      <dgm:t>
        <a:bodyPr/>
        <a:lstStyle/>
        <a:p>
          <a:endParaRPr lang="zh-CN" altLang="en-US"/>
        </a:p>
      </dgm:t>
    </dgm:pt>
    <dgm:pt modelId="{E7FD5D59-AFD9-4D59-AE93-5B06BA6F535C}">
      <dgm:prSet/>
      <dgm:spPr/>
      <dgm:t>
        <a:bodyPr/>
        <a:lstStyle/>
        <a:p>
          <a:pPr rtl="0"/>
          <a:r>
            <a:rPr lang="en-US" dirty="0"/>
            <a:t>Intense laser plasma</a:t>
          </a:r>
          <a:endParaRPr lang="zh-CN" dirty="0"/>
        </a:p>
      </dgm:t>
    </dgm:pt>
    <dgm:pt modelId="{14BCE1AC-72BC-4C18-AA3B-C5DC02F4DC05}" type="parTrans" cxnId="{D26C7935-67E5-4098-AB88-8FC6371E15C2}">
      <dgm:prSet/>
      <dgm:spPr/>
      <dgm:t>
        <a:bodyPr/>
        <a:lstStyle/>
        <a:p>
          <a:endParaRPr lang="zh-CN" altLang="en-US"/>
        </a:p>
      </dgm:t>
    </dgm:pt>
    <dgm:pt modelId="{BC183524-2AEE-42A2-9C4C-A9E208CCB1A6}" type="sibTrans" cxnId="{D26C7935-67E5-4098-AB88-8FC6371E15C2}">
      <dgm:prSet/>
      <dgm:spPr/>
      <dgm:t>
        <a:bodyPr/>
        <a:lstStyle/>
        <a:p>
          <a:endParaRPr lang="zh-CN" altLang="en-US"/>
        </a:p>
      </dgm:t>
    </dgm:pt>
    <dgm:pt modelId="{DC075B68-3DD1-418A-858F-5F9FFAAFBE4B}">
      <dgm:prSet/>
      <dgm:spPr/>
      <dgm:t>
        <a:bodyPr/>
        <a:lstStyle/>
        <a:p>
          <a:pPr rtl="0"/>
          <a:r>
            <a:rPr lang="en-US" dirty="0"/>
            <a:t>Space plasma</a:t>
          </a:r>
          <a:endParaRPr lang="zh-CN" dirty="0"/>
        </a:p>
      </dgm:t>
    </dgm:pt>
    <dgm:pt modelId="{1C823E61-88B1-4796-84F0-1F7945ABC08C}" type="parTrans" cxnId="{801747BD-B8E1-4620-99E3-2F93986D024A}">
      <dgm:prSet/>
      <dgm:spPr/>
      <dgm:t>
        <a:bodyPr/>
        <a:lstStyle/>
        <a:p>
          <a:endParaRPr lang="zh-CN" altLang="en-US"/>
        </a:p>
      </dgm:t>
    </dgm:pt>
    <dgm:pt modelId="{D120420D-514A-4A48-950E-FD1A3947C86C}" type="sibTrans" cxnId="{801747BD-B8E1-4620-99E3-2F93986D024A}">
      <dgm:prSet/>
      <dgm:spPr/>
      <dgm:t>
        <a:bodyPr/>
        <a:lstStyle/>
        <a:p>
          <a:endParaRPr lang="zh-CN" altLang="en-US"/>
        </a:p>
      </dgm:t>
    </dgm:pt>
    <dgm:pt modelId="{E015D155-507E-40D0-88A7-6B67956023DF}">
      <dgm:prSet/>
      <dgm:spPr/>
      <dgm:t>
        <a:bodyPr/>
        <a:lstStyle/>
        <a:p>
          <a:pPr rtl="0"/>
          <a:r>
            <a:rPr lang="en-US" dirty="0"/>
            <a:t>Low temperature plasma</a:t>
          </a:r>
          <a:endParaRPr lang="zh-CN" dirty="0"/>
        </a:p>
      </dgm:t>
    </dgm:pt>
    <dgm:pt modelId="{308B13F8-3B61-4F7F-A588-B5F4C3E92941}" type="parTrans" cxnId="{80BA2919-B4FF-41F5-AC01-059CFA9A87A1}">
      <dgm:prSet/>
      <dgm:spPr/>
      <dgm:t>
        <a:bodyPr/>
        <a:lstStyle/>
        <a:p>
          <a:endParaRPr lang="zh-CN" altLang="en-US"/>
        </a:p>
      </dgm:t>
    </dgm:pt>
    <dgm:pt modelId="{CEBC79D1-B7D9-41CB-9C2F-1EAB6EB5D379}" type="sibTrans" cxnId="{80BA2919-B4FF-41F5-AC01-059CFA9A87A1}">
      <dgm:prSet/>
      <dgm:spPr/>
      <dgm:t>
        <a:bodyPr/>
        <a:lstStyle/>
        <a:p>
          <a:endParaRPr lang="zh-CN" altLang="en-US"/>
        </a:p>
      </dgm:t>
    </dgm:pt>
    <dgm:pt modelId="{B18CF477-ABDF-42B8-9E48-6CCB1948F137}" type="pres">
      <dgm:prSet presAssocID="{1CA701D1-D27E-4E8F-9F88-EC69250D8EC6}" presName="linear" presStyleCnt="0">
        <dgm:presLayoutVars>
          <dgm:animLvl val="lvl"/>
          <dgm:resizeHandles val="exact"/>
        </dgm:presLayoutVars>
      </dgm:prSet>
      <dgm:spPr/>
    </dgm:pt>
    <dgm:pt modelId="{235219FA-41C2-4377-93AD-B707FAE89531}" type="pres">
      <dgm:prSet presAssocID="{B942518F-6683-4925-ACCA-DC3547D32C1A}" presName="parentText" presStyleLbl="node1" presStyleIdx="0" presStyleCnt="5">
        <dgm:presLayoutVars>
          <dgm:chMax val="0"/>
          <dgm:bulletEnabled val="1"/>
        </dgm:presLayoutVars>
      </dgm:prSet>
      <dgm:spPr/>
    </dgm:pt>
    <dgm:pt modelId="{ADF3CCBC-6F91-4350-8F70-F4FE2E1F3E28}" type="pres">
      <dgm:prSet presAssocID="{E9D6C99F-6766-4096-8B3D-99F3036F4765}" presName="spacer" presStyleCnt="0"/>
      <dgm:spPr/>
    </dgm:pt>
    <dgm:pt modelId="{23190EFA-A5B5-41FE-999A-5F83A38205D9}" type="pres">
      <dgm:prSet presAssocID="{93CCE607-0282-4674-9654-B3699FEFB795}" presName="parentText" presStyleLbl="node1" presStyleIdx="1" presStyleCnt="5">
        <dgm:presLayoutVars>
          <dgm:chMax val="0"/>
          <dgm:bulletEnabled val="1"/>
        </dgm:presLayoutVars>
      </dgm:prSet>
      <dgm:spPr/>
    </dgm:pt>
    <dgm:pt modelId="{D2E1EA73-6D3F-4832-8788-0FA5A17D4E7D}" type="pres">
      <dgm:prSet presAssocID="{B2FE1A7F-0999-40D3-865F-733811B806A4}" presName="spacer" presStyleCnt="0"/>
      <dgm:spPr/>
    </dgm:pt>
    <dgm:pt modelId="{0DE933B1-4638-4D32-9A8F-463C388A8A5B}" type="pres">
      <dgm:prSet presAssocID="{E7FD5D59-AFD9-4D59-AE93-5B06BA6F535C}" presName="parentText" presStyleLbl="node1" presStyleIdx="2" presStyleCnt="5">
        <dgm:presLayoutVars>
          <dgm:chMax val="0"/>
          <dgm:bulletEnabled val="1"/>
        </dgm:presLayoutVars>
      </dgm:prSet>
      <dgm:spPr/>
    </dgm:pt>
    <dgm:pt modelId="{3123CF2C-C5F0-4935-ABEC-65F52E30380A}" type="pres">
      <dgm:prSet presAssocID="{BC183524-2AEE-42A2-9C4C-A9E208CCB1A6}" presName="spacer" presStyleCnt="0"/>
      <dgm:spPr/>
    </dgm:pt>
    <dgm:pt modelId="{49CDA28C-04E6-4655-A44F-262BC7611FAE}" type="pres">
      <dgm:prSet presAssocID="{DC075B68-3DD1-418A-858F-5F9FFAAFBE4B}" presName="parentText" presStyleLbl="node1" presStyleIdx="3" presStyleCnt="5">
        <dgm:presLayoutVars>
          <dgm:chMax val="0"/>
          <dgm:bulletEnabled val="1"/>
        </dgm:presLayoutVars>
      </dgm:prSet>
      <dgm:spPr/>
    </dgm:pt>
    <dgm:pt modelId="{804EE8FD-7E91-42D1-844F-06263BD9B1EC}" type="pres">
      <dgm:prSet presAssocID="{D120420D-514A-4A48-950E-FD1A3947C86C}" presName="spacer" presStyleCnt="0"/>
      <dgm:spPr/>
    </dgm:pt>
    <dgm:pt modelId="{7C241F9E-CC50-4AE0-9B4B-5E58617E0C86}" type="pres">
      <dgm:prSet presAssocID="{E015D155-507E-40D0-88A7-6B67956023DF}" presName="parentText" presStyleLbl="node1" presStyleIdx="4" presStyleCnt="5">
        <dgm:presLayoutVars>
          <dgm:chMax val="0"/>
          <dgm:bulletEnabled val="1"/>
        </dgm:presLayoutVars>
      </dgm:prSet>
      <dgm:spPr/>
    </dgm:pt>
  </dgm:ptLst>
  <dgm:cxnLst>
    <dgm:cxn modelId="{80BA2919-B4FF-41F5-AC01-059CFA9A87A1}" srcId="{1CA701D1-D27E-4E8F-9F88-EC69250D8EC6}" destId="{E015D155-507E-40D0-88A7-6B67956023DF}" srcOrd="4" destOrd="0" parTransId="{308B13F8-3B61-4F7F-A588-B5F4C3E92941}" sibTransId="{CEBC79D1-B7D9-41CB-9C2F-1EAB6EB5D379}"/>
    <dgm:cxn modelId="{567A422E-FB65-4EC0-8F6A-FEBCF95BAF68}" srcId="{1CA701D1-D27E-4E8F-9F88-EC69250D8EC6}" destId="{B942518F-6683-4925-ACCA-DC3547D32C1A}" srcOrd="0" destOrd="0" parTransId="{DB673281-3139-4E57-A22F-8F75D0520599}" sibTransId="{E9D6C99F-6766-4096-8B3D-99F3036F4765}"/>
    <dgm:cxn modelId="{D26C7935-67E5-4098-AB88-8FC6371E15C2}" srcId="{1CA701D1-D27E-4E8F-9F88-EC69250D8EC6}" destId="{E7FD5D59-AFD9-4D59-AE93-5B06BA6F535C}" srcOrd="2" destOrd="0" parTransId="{14BCE1AC-72BC-4C18-AA3B-C5DC02F4DC05}" sibTransId="{BC183524-2AEE-42A2-9C4C-A9E208CCB1A6}"/>
    <dgm:cxn modelId="{E22C8F35-8D89-4907-80F4-4F97937F56CB}" srcId="{1CA701D1-D27E-4E8F-9F88-EC69250D8EC6}" destId="{93CCE607-0282-4674-9654-B3699FEFB795}" srcOrd="1" destOrd="0" parTransId="{75DBE484-D62C-463C-97E1-D2049D4CBAFB}" sibTransId="{B2FE1A7F-0999-40D3-865F-733811B806A4}"/>
    <dgm:cxn modelId="{F27B8F4A-9517-4ED0-B3CE-797231A5B90F}" type="presOf" srcId="{DC075B68-3DD1-418A-858F-5F9FFAAFBE4B}" destId="{49CDA28C-04E6-4655-A44F-262BC7611FAE}" srcOrd="0" destOrd="0" presId="urn:microsoft.com/office/officeart/2005/8/layout/vList2"/>
    <dgm:cxn modelId="{9D461864-0720-45CA-80AD-25E7F7EED002}" type="presOf" srcId="{E015D155-507E-40D0-88A7-6B67956023DF}" destId="{7C241F9E-CC50-4AE0-9B4B-5E58617E0C86}" srcOrd="0" destOrd="0" presId="urn:microsoft.com/office/officeart/2005/8/layout/vList2"/>
    <dgm:cxn modelId="{25ED4577-8A8A-4589-B883-34F1E665AFAF}" type="presOf" srcId="{B942518F-6683-4925-ACCA-DC3547D32C1A}" destId="{235219FA-41C2-4377-93AD-B707FAE89531}" srcOrd="0" destOrd="0" presId="urn:microsoft.com/office/officeart/2005/8/layout/vList2"/>
    <dgm:cxn modelId="{801747BD-B8E1-4620-99E3-2F93986D024A}" srcId="{1CA701D1-D27E-4E8F-9F88-EC69250D8EC6}" destId="{DC075B68-3DD1-418A-858F-5F9FFAAFBE4B}" srcOrd="3" destOrd="0" parTransId="{1C823E61-88B1-4796-84F0-1F7945ABC08C}" sibTransId="{D120420D-514A-4A48-950E-FD1A3947C86C}"/>
    <dgm:cxn modelId="{2985BCDA-C90D-4A46-86D7-77893251148C}" type="presOf" srcId="{E7FD5D59-AFD9-4D59-AE93-5B06BA6F535C}" destId="{0DE933B1-4638-4D32-9A8F-463C388A8A5B}" srcOrd="0" destOrd="0" presId="urn:microsoft.com/office/officeart/2005/8/layout/vList2"/>
    <dgm:cxn modelId="{F01B17DE-B0A6-4417-BA1E-3965A9EF7865}" type="presOf" srcId="{93CCE607-0282-4674-9654-B3699FEFB795}" destId="{23190EFA-A5B5-41FE-999A-5F83A38205D9}" srcOrd="0" destOrd="0" presId="urn:microsoft.com/office/officeart/2005/8/layout/vList2"/>
    <dgm:cxn modelId="{BB2BACF5-EED4-46AE-959E-766D5F88B395}" type="presOf" srcId="{1CA701D1-D27E-4E8F-9F88-EC69250D8EC6}" destId="{B18CF477-ABDF-42B8-9E48-6CCB1948F137}" srcOrd="0" destOrd="0" presId="urn:microsoft.com/office/officeart/2005/8/layout/vList2"/>
    <dgm:cxn modelId="{FC12F9D0-5E5A-4EB2-B5CE-3D51FC202A0D}" type="presParOf" srcId="{B18CF477-ABDF-42B8-9E48-6CCB1948F137}" destId="{235219FA-41C2-4377-93AD-B707FAE89531}" srcOrd="0" destOrd="0" presId="urn:microsoft.com/office/officeart/2005/8/layout/vList2"/>
    <dgm:cxn modelId="{BAEC77FF-DD43-42D9-A89A-ACFB45B35160}" type="presParOf" srcId="{B18CF477-ABDF-42B8-9E48-6CCB1948F137}" destId="{ADF3CCBC-6F91-4350-8F70-F4FE2E1F3E28}" srcOrd="1" destOrd="0" presId="urn:microsoft.com/office/officeart/2005/8/layout/vList2"/>
    <dgm:cxn modelId="{3F5FBB1F-B378-409E-AAD9-E1F31621A224}" type="presParOf" srcId="{B18CF477-ABDF-42B8-9E48-6CCB1948F137}" destId="{23190EFA-A5B5-41FE-999A-5F83A38205D9}" srcOrd="2" destOrd="0" presId="urn:microsoft.com/office/officeart/2005/8/layout/vList2"/>
    <dgm:cxn modelId="{61477C59-3322-4CFE-970E-49B76AB0BDAC}" type="presParOf" srcId="{B18CF477-ABDF-42B8-9E48-6CCB1948F137}" destId="{D2E1EA73-6D3F-4832-8788-0FA5A17D4E7D}" srcOrd="3" destOrd="0" presId="urn:microsoft.com/office/officeart/2005/8/layout/vList2"/>
    <dgm:cxn modelId="{8C13CDFE-C312-47BF-BA03-EBB5CE76596B}" type="presParOf" srcId="{B18CF477-ABDF-42B8-9E48-6CCB1948F137}" destId="{0DE933B1-4638-4D32-9A8F-463C388A8A5B}" srcOrd="4" destOrd="0" presId="urn:microsoft.com/office/officeart/2005/8/layout/vList2"/>
    <dgm:cxn modelId="{6B3BDEC2-CB68-41A4-9B11-DF27C213B1C0}" type="presParOf" srcId="{B18CF477-ABDF-42B8-9E48-6CCB1948F137}" destId="{3123CF2C-C5F0-4935-ABEC-65F52E30380A}" srcOrd="5" destOrd="0" presId="urn:microsoft.com/office/officeart/2005/8/layout/vList2"/>
    <dgm:cxn modelId="{29C92DBC-387F-4947-AB88-C64FFF599A21}" type="presParOf" srcId="{B18CF477-ABDF-42B8-9E48-6CCB1948F137}" destId="{49CDA28C-04E6-4655-A44F-262BC7611FAE}" srcOrd="6" destOrd="0" presId="urn:microsoft.com/office/officeart/2005/8/layout/vList2"/>
    <dgm:cxn modelId="{3D2DDDB9-D20F-46B7-92D4-0A6FA3764D8B}" type="presParOf" srcId="{B18CF477-ABDF-42B8-9E48-6CCB1948F137}" destId="{804EE8FD-7E91-42D1-844F-06263BD9B1EC}" srcOrd="7" destOrd="0" presId="urn:microsoft.com/office/officeart/2005/8/layout/vList2"/>
    <dgm:cxn modelId="{E736DA24-C7FB-41B7-AC6C-FBB043C2F005}" type="presParOf" srcId="{B18CF477-ABDF-42B8-9E48-6CCB1948F137}" destId="{7C241F9E-CC50-4AE0-9B4B-5E58617E0C8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73895D-B2A8-4F3F-BE78-B0AC200D36B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3BD4F5A2-F843-445C-B9AF-D8D18B33292D}">
      <dgm:prSet/>
      <dgm:spPr/>
      <dgm:t>
        <a:bodyPr/>
        <a:lstStyle/>
        <a:p>
          <a:pPr rtl="0"/>
          <a:r>
            <a:rPr lang="en-US" dirty="0">
              <a:latin typeface="Times New Roman" panose="02020603050405020304" pitchFamily="18" charset="0"/>
              <a:cs typeface="Times New Roman" panose="02020603050405020304" pitchFamily="18" charset="0"/>
            </a:rPr>
            <a:t>Physical simulation features:</a:t>
          </a:r>
          <a:endParaRPr lang="zh-CN" dirty="0">
            <a:latin typeface="Times New Roman" panose="02020603050405020304" pitchFamily="18" charset="0"/>
            <a:cs typeface="Times New Roman" panose="02020603050405020304" pitchFamily="18" charset="0"/>
          </a:endParaRPr>
        </a:p>
      </dgm:t>
    </dgm:pt>
    <dgm:pt modelId="{D52B861E-2408-490A-9758-7F4F6AEACB48}" type="parTrans" cxnId="{2EF40BB9-5D43-40AB-84ED-702CBC4E4A4A}">
      <dgm:prSet/>
      <dgm:spPr/>
      <dgm:t>
        <a:bodyPr/>
        <a:lstStyle/>
        <a:p>
          <a:endParaRPr lang="zh-CN" altLang="en-US"/>
        </a:p>
      </dgm:t>
    </dgm:pt>
    <dgm:pt modelId="{29BFDC42-EBF7-49CE-BF88-A5A8165CABBC}" type="sibTrans" cxnId="{2EF40BB9-5D43-40AB-84ED-702CBC4E4A4A}">
      <dgm:prSet/>
      <dgm:spPr/>
      <dgm:t>
        <a:bodyPr/>
        <a:lstStyle/>
        <a:p>
          <a:endParaRPr lang="zh-CN" altLang="en-US"/>
        </a:p>
      </dgm:t>
    </dgm:pt>
    <dgm:pt modelId="{61A5F3F3-EA65-4F6A-8A70-BB2B591FF4EA}">
      <dgm:prSet/>
      <dgm:spPr/>
      <dgm:t>
        <a:bodyPr/>
        <a:lstStyle/>
        <a:p>
          <a:pPr rtl="0"/>
          <a:r>
            <a:rPr lang="en-US" dirty="0">
              <a:latin typeface="Times New Roman" panose="02020603050405020304" pitchFamily="18" charset="0"/>
              <a:cs typeface="Times New Roman" panose="02020603050405020304" pitchFamily="18" charset="0"/>
            </a:rPr>
            <a:t>The object of the study has a complex balanced magnetic field structure.</a:t>
          </a:r>
          <a:endParaRPr lang="zh-CN" dirty="0">
            <a:latin typeface="Times New Roman" panose="02020603050405020304" pitchFamily="18" charset="0"/>
            <a:cs typeface="Times New Roman" panose="02020603050405020304" pitchFamily="18" charset="0"/>
          </a:endParaRPr>
        </a:p>
      </dgm:t>
    </dgm:pt>
    <dgm:pt modelId="{6A7A0A73-1861-4985-BEB6-43476D2DB733}" type="parTrans" cxnId="{795831A6-B105-4F44-946A-38D4E9D27DD9}">
      <dgm:prSet/>
      <dgm:spPr/>
      <dgm:t>
        <a:bodyPr/>
        <a:lstStyle/>
        <a:p>
          <a:endParaRPr lang="zh-CN" altLang="en-US"/>
        </a:p>
      </dgm:t>
    </dgm:pt>
    <dgm:pt modelId="{725FDC3C-099C-41CF-9819-4672616DC0A3}" type="sibTrans" cxnId="{795831A6-B105-4F44-946A-38D4E9D27DD9}">
      <dgm:prSet/>
      <dgm:spPr/>
      <dgm:t>
        <a:bodyPr/>
        <a:lstStyle/>
        <a:p>
          <a:endParaRPr lang="zh-CN" altLang="en-US"/>
        </a:p>
      </dgm:t>
    </dgm:pt>
    <dgm:pt modelId="{4C67C3D0-4EB3-4F9D-A28B-BAC5D8990245}">
      <dgm:prSet/>
      <dgm:spPr/>
      <dgm:t>
        <a:bodyPr/>
        <a:lstStyle/>
        <a:p>
          <a:pPr rtl="0"/>
          <a:r>
            <a:rPr lang="en-US" dirty="0">
              <a:latin typeface="Times New Roman" panose="02020603050405020304" pitchFamily="18" charset="0"/>
              <a:cs typeface="Times New Roman" panose="02020603050405020304" pitchFamily="18" charset="0"/>
            </a:rPr>
            <a:t>The physics studied has multiple temporal and spatial scale characteristics.</a:t>
          </a:r>
          <a:endParaRPr lang="zh-CN" dirty="0">
            <a:latin typeface="Times New Roman" panose="02020603050405020304" pitchFamily="18" charset="0"/>
            <a:cs typeface="Times New Roman" panose="02020603050405020304" pitchFamily="18" charset="0"/>
          </a:endParaRPr>
        </a:p>
      </dgm:t>
    </dgm:pt>
    <dgm:pt modelId="{AF40A487-B514-4B2C-BAA9-73BCE5A4062D}" type="parTrans" cxnId="{A66D6F1A-B34C-4187-AEF9-6DCE63CA4DB7}">
      <dgm:prSet/>
      <dgm:spPr/>
      <dgm:t>
        <a:bodyPr/>
        <a:lstStyle/>
        <a:p>
          <a:endParaRPr lang="zh-CN" altLang="en-US"/>
        </a:p>
      </dgm:t>
    </dgm:pt>
    <dgm:pt modelId="{DF2A1E16-468D-4FFC-8B57-0B107F07C05D}" type="sibTrans" cxnId="{A66D6F1A-B34C-4187-AEF9-6DCE63CA4DB7}">
      <dgm:prSet/>
      <dgm:spPr/>
      <dgm:t>
        <a:bodyPr/>
        <a:lstStyle/>
        <a:p>
          <a:endParaRPr lang="zh-CN" altLang="en-US"/>
        </a:p>
      </dgm:t>
    </dgm:pt>
    <dgm:pt modelId="{1E7A2CE4-2B84-47DD-A19B-3BE4B4E233B0}">
      <dgm:prSet/>
      <dgm:spPr/>
      <dgm:t>
        <a:bodyPr/>
        <a:lstStyle/>
        <a:p>
          <a:pPr rtl="0"/>
          <a:r>
            <a:rPr lang="en-US" dirty="0">
              <a:latin typeface="Times New Roman" panose="02020603050405020304" pitchFamily="18" charset="0"/>
              <a:cs typeface="Times New Roman" panose="02020603050405020304" pitchFamily="18" charset="0"/>
            </a:rPr>
            <a:t>Physical mutual coupling evolution of various temporal and spatial scales.</a:t>
          </a:r>
          <a:endParaRPr lang="zh-CN" dirty="0">
            <a:latin typeface="Times New Roman" panose="02020603050405020304" pitchFamily="18" charset="0"/>
            <a:cs typeface="Times New Roman" panose="02020603050405020304" pitchFamily="18" charset="0"/>
          </a:endParaRPr>
        </a:p>
      </dgm:t>
    </dgm:pt>
    <dgm:pt modelId="{F8C54DD7-F5F9-46B5-ADDC-D958AEE87FFD}" type="parTrans" cxnId="{D72DE7A7-CDA2-4AA9-91EE-2C8D59F05C41}">
      <dgm:prSet/>
      <dgm:spPr/>
      <dgm:t>
        <a:bodyPr/>
        <a:lstStyle/>
        <a:p>
          <a:endParaRPr lang="zh-CN" altLang="en-US"/>
        </a:p>
      </dgm:t>
    </dgm:pt>
    <dgm:pt modelId="{39B67430-CF51-45E8-993F-EDA1A7335D87}" type="sibTrans" cxnId="{D72DE7A7-CDA2-4AA9-91EE-2C8D59F05C41}">
      <dgm:prSet/>
      <dgm:spPr/>
      <dgm:t>
        <a:bodyPr/>
        <a:lstStyle/>
        <a:p>
          <a:endParaRPr lang="zh-CN" altLang="en-US"/>
        </a:p>
      </dgm:t>
    </dgm:pt>
    <dgm:pt modelId="{D3DE76DE-3F82-41FC-A7FE-0762E76D14F8}">
      <dgm:prSet/>
      <dgm:spPr/>
      <dgm:t>
        <a:bodyPr/>
        <a:lstStyle/>
        <a:p>
          <a:pPr rtl="0"/>
          <a:r>
            <a:rPr lang="en-US" dirty="0">
              <a:latin typeface="Times New Roman" panose="02020603050405020304" pitchFamily="18" charset="0"/>
              <a:cs typeface="Times New Roman" panose="02020603050405020304" pitchFamily="18" charset="0"/>
            </a:rPr>
            <a:t>Plasma physics is a multi-particle system , including wave-wave, particle-particle and wave-particle nonlinear interactions.</a:t>
          </a:r>
          <a:endParaRPr lang="zh-CN" dirty="0">
            <a:latin typeface="Times New Roman" panose="02020603050405020304" pitchFamily="18" charset="0"/>
            <a:cs typeface="Times New Roman" panose="02020603050405020304" pitchFamily="18" charset="0"/>
          </a:endParaRPr>
        </a:p>
      </dgm:t>
    </dgm:pt>
    <dgm:pt modelId="{C50C718C-9608-4060-BC83-6BA47DB11433}" type="parTrans" cxnId="{01F35A18-6506-4B8A-8A39-9A381F819C90}">
      <dgm:prSet/>
      <dgm:spPr/>
      <dgm:t>
        <a:bodyPr/>
        <a:lstStyle/>
        <a:p>
          <a:endParaRPr lang="zh-CN" altLang="en-US"/>
        </a:p>
      </dgm:t>
    </dgm:pt>
    <dgm:pt modelId="{108E9A56-41F3-49F1-B6C5-FEACC0D4EBC3}" type="sibTrans" cxnId="{01F35A18-6506-4B8A-8A39-9A381F819C90}">
      <dgm:prSet/>
      <dgm:spPr/>
      <dgm:t>
        <a:bodyPr/>
        <a:lstStyle/>
        <a:p>
          <a:endParaRPr lang="zh-CN" altLang="en-US"/>
        </a:p>
      </dgm:t>
    </dgm:pt>
    <dgm:pt modelId="{99D66DDD-11D8-48F7-8DBB-9A41DF93704A}" type="pres">
      <dgm:prSet presAssocID="{9E73895D-B2A8-4F3F-BE78-B0AC200D36BB}" presName="Name0" presStyleCnt="0">
        <dgm:presLayoutVars>
          <dgm:dir/>
          <dgm:animLvl val="lvl"/>
          <dgm:resizeHandles val="exact"/>
        </dgm:presLayoutVars>
      </dgm:prSet>
      <dgm:spPr/>
    </dgm:pt>
    <dgm:pt modelId="{B5A95EDA-6FF5-421F-9D4D-895F6A4AD3BD}" type="pres">
      <dgm:prSet presAssocID="{3BD4F5A2-F843-445C-B9AF-D8D18B33292D}" presName="linNode" presStyleCnt="0"/>
      <dgm:spPr/>
    </dgm:pt>
    <dgm:pt modelId="{08F1713B-1D58-4287-8761-B8C3CFC323DF}" type="pres">
      <dgm:prSet presAssocID="{3BD4F5A2-F843-445C-B9AF-D8D18B33292D}" presName="parentText" presStyleLbl="node1" presStyleIdx="0" presStyleCnt="1" custScaleX="81992" custScaleY="85294">
        <dgm:presLayoutVars>
          <dgm:chMax val="1"/>
          <dgm:bulletEnabled val="1"/>
        </dgm:presLayoutVars>
      </dgm:prSet>
      <dgm:spPr/>
    </dgm:pt>
    <dgm:pt modelId="{2C4D7575-AC98-4E02-9D08-FDEE81FCA075}" type="pres">
      <dgm:prSet presAssocID="{3BD4F5A2-F843-445C-B9AF-D8D18B33292D}" presName="descendantText" presStyleLbl="alignAccFollowNode1" presStyleIdx="0" presStyleCnt="1" custScaleX="104742" custScaleY="113971">
        <dgm:presLayoutVars>
          <dgm:bulletEnabled val="1"/>
        </dgm:presLayoutVars>
      </dgm:prSet>
      <dgm:spPr/>
    </dgm:pt>
  </dgm:ptLst>
  <dgm:cxnLst>
    <dgm:cxn modelId="{01F35A18-6506-4B8A-8A39-9A381F819C90}" srcId="{3BD4F5A2-F843-445C-B9AF-D8D18B33292D}" destId="{D3DE76DE-3F82-41FC-A7FE-0762E76D14F8}" srcOrd="3" destOrd="0" parTransId="{C50C718C-9608-4060-BC83-6BA47DB11433}" sibTransId="{108E9A56-41F3-49F1-B6C5-FEACC0D4EBC3}"/>
    <dgm:cxn modelId="{A66D6F1A-B34C-4187-AEF9-6DCE63CA4DB7}" srcId="{3BD4F5A2-F843-445C-B9AF-D8D18B33292D}" destId="{4C67C3D0-4EB3-4F9D-A28B-BAC5D8990245}" srcOrd="1" destOrd="0" parTransId="{AF40A487-B514-4B2C-BAA9-73BCE5A4062D}" sibTransId="{DF2A1E16-468D-4FFC-8B57-0B107F07C05D}"/>
    <dgm:cxn modelId="{DDFF5D36-C5CC-4DED-BC3F-E10EA97A908B}" type="presOf" srcId="{61A5F3F3-EA65-4F6A-8A70-BB2B591FF4EA}" destId="{2C4D7575-AC98-4E02-9D08-FDEE81FCA075}" srcOrd="0" destOrd="0" presId="urn:microsoft.com/office/officeart/2005/8/layout/vList5"/>
    <dgm:cxn modelId="{5C608D64-B175-4945-8CE9-F76470711F62}" type="presOf" srcId="{3BD4F5A2-F843-445C-B9AF-D8D18B33292D}" destId="{08F1713B-1D58-4287-8761-B8C3CFC323DF}" srcOrd="0" destOrd="0" presId="urn:microsoft.com/office/officeart/2005/8/layout/vList5"/>
    <dgm:cxn modelId="{E0A4818B-A821-4113-9D0A-2B7DA3332298}" type="presOf" srcId="{9E73895D-B2A8-4F3F-BE78-B0AC200D36BB}" destId="{99D66DDD-11D8-48F7-8DBB-9A41DF93704A}" srcOrd="0" destOrd="0" presId="urn:microsoft.com/office/officeart/2005/8/layout/vList5"/>
    <dgm:cxn modelId="{DEE1E594-39C2-4734-9CD2-F37AC2B41BDC}" type="presOf" srcId="{4C67C3D0-4EB3-4F9D-A28B-BAC5D8990245}" destId="{2C4D7575-AC98-4E02-9D08-FDEE81FCA075}" srcOrd="0" destOrd="1" presId="urn:microsoft.com/office/officeart/2005/8/layout/vList5"/>
    <dgm:cxn modelId="{6504F394-8DE7-4D44-A931-FFBF082360B5}" type="presOf" srcId="{D3DE76DE-3F82-41FC-A7FE-0762E76D14F8}" destId="{2C4D7575-AC98-4E02-9D08-FDEE81FCA075}" srcOrd="0" destOrd="3" presId="urn:microsoft.com/office/officeart/2005/8/layout/vList5"/>
    <dgm:cxn modelId="{795831A6-B105-4F44-946A-38D4E9D27DD9}" srcId="{3BD4F5A2-F843-445C-B9AF-D8D18B33292D}" destId="{61A5F3F3-EA65-4F6A-8A70-BB2B591FF4EA}" srcOrd="0" destOrd="0" parTransId="{6A7A0A73-1861-4985-BEB6-43476D2DB733}" sibTransId="{725FDC3C-099C-41CF-9819-4672616DC0A3}"/>
    <dgm:cxn modelId="{D72DE7A7-CDA2-4AA9-91EE-2C8D59F05C41}" srcId="{3BD4F5A2-F843-445C-B9AF-D8D18B33292D}" destId="{1E7A2CE4-2B84-47DD-A19B-3BE4B4E233B0}" srcOrd="2" destOrd="0" parTransId="{F8C54DD7-F5F9-46B5-ADDC-D958AEE87FFD}" sibTransId="{39B67430-CF51-45E8-993F-EDA1A7335D87}"/>
    <dgm:cxn modelId="{2EF40BB9-5D43-40AB-84ED-702CBC4E4A4A}" srcId="{9E73895D-B2A8-4F3F-BE78-B0AC200D36BB}" destId="{3BD4F5A2-F843-445C-B9AF-D8D18B33292D}" srcOrd="0" destOrd="0" parTransId="{D52B861E-2408-490A-9758-7F4F6AEACB48}" sibTransId="{29BFDC42-EBF7-49CE-BF88-A5A8165CABBC}"/>
    <dgm:cxn modelId="{78D624EE-BC13-4EC0-ADEA-FC9199D930E3}" type="presOf" srcId="{1E7A2CE4-2B84-47DD-A19B-3BE4B4E233B0}" destId="{2C4D7575-AC98-4E02-9D08-FDEE81FCA075}" srcOrd="0" destOrd="2" presId="urn:microsoft.com/office/officeart/2005/8/layout/vList5"/>
    <dgm:cxn modelId="{058347CD-FB70-425C-A7A4-128AB17A77E0}" type="presParOf" srcId="{99D66DDD-11D8-48F7-8DBB-9A41DF93704A}" destId="{B5A95EDA-6FF5-421F-9D4D-895F6A4AD3BD}" srcOrd="0" destOrd="0" presId="urn:microsoft.com/office/officeart/2005/8/layout/vList5"/>
    <dgm:cxn modelId="{8BCE66D1-DA1E-4678-9070-0096F77CAFA4}" type="presParOf" srcId="{B5A95EDA-6FF5-421F-9D4D-895F6A4AD3BD}" destId="{08F1713B-1D58-4287-8761-B8C3CFC323DF}" srcOrd="0" destOrd="0" presId="urn:microsoft.com/office/officeart/2005/8/layout/vList5"/>
    <dgm:cxn modelId="{578B3E3F-9513-492F-9C3C-693C87C354D2}" type="presParOf" srcId="{B5A95EDA-6FF5-421F-9D4D-895F6A4AD3BD}" destId="{2C4D7575-AC98-4E02-9D08-FDEE81FCA07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D025C-67B5-154C-8649-99AE5E4BD412}">
      <dsp:nvSpPr>
        <dsp:cNvPr id="0" name=""/>
        <dsp:cNvSpPr/>
      </dsp:nvSpPr>
      <dsp:spPr>
        <a:xfrm>
          <a:off x="1905474" y="365760"/>
          <a:ext cx="4551680" cy="4551680"/>
        </a:xfrm>
        <a:prstGeom prst="pie">
          <a:avLst>
            <a:gd name="adj1" fmla="val 16200000"/>
            <a:gd name="adj2" fmla="val 1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0000"/>
              </a:solidFill>
              <a:latin typeface="Times New Roman" panose="02020603050405020304" pitchFamily="18" charset="0"/>
              <a:cs typeface="Times New Roman" panose="02020603050405020304" pitchFamily="18" charset="0"/>
            </a:rPr>
            <a:t>Computational Physics</a:t>
          </a:r>
        </a:p>
      </dsp:txBody>
      <dsp:txXfrm>
        <a:off x="4380179" y="1205653"/>
        <a:ext cx="1544320" cy="1517226"/>
      </dsp:txXfrm>
    </dsp:sp>
    <dsp:sp modelId="{2665FCD1-56C8-D740-A79D-CC3F1285193F}">
      <dsp:nvSpPr>
        <dsp:cNvPr id="0" name=""/>
        <dsp:cNvSpPr/>
      </dsp:nvSpPr>
      <dsp:spPr>
        <a:xfrm>
          <a:off x="1670845" y="501226"/>
          <a:ext cx="4551680" cy="4551680"/>
        </a:xfrm>
        <a:prstGeom prst="pie">
          <a:avLst>
            <a:gd name="adj1" fmla="val 1800000"/>
            <a:gd name="adj2" fmla="val 900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Theory</a:t>
          </a:r>
        </a:p>
      </dsp:txBody>
      <dsp:txXfrm>
        <a:off x="2917139" y="3373120"/>
        <a:ext cx="2059093" cy="1408853"/>
      </dsp:txXfrm>
    </dsp:sp>
    <dsp:sp modelId="{D0EA1F4B-000D-2947-AB86-EC59D76A04F4}">
      <dsp:nvSpPr>
        <dsp:cNvPr id="0" name=""/>
        <dsp:cNvSpPr/>
      </dsp:nvSpPr>
      <dsp:spPr>
        <a:xfrm>
          <a:off x="1670845" y="501226"/>
          <a:ext cx="4551680" cy="4551680"/>
        </a:xfrm>
        <a:prstGeom prst="pie">
          <a:avLst>
            <a:gd name="adj1" fmla="val 9000000"/>
            <a:gd name="adj2" fmla="val 1620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Experiment</a:t>
          </a:r>
        </a:p>
      </dsp:txBody>
      <dsp:txXfrm>
        <a:off x="2158525" y="1395306"/>
        <a:ext cx="1544320" cy="15172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CD5A8-E5E6-9640-9F3B-C9A93D198DF6}">
      <dsp:nvSpPr>
        <dsp:cNvPr id="0" name=""/>
        <dsp:cNvSpPr/>
      </dsp:nvSpPr>
      <dsp:spPr>
        <a:xfrm>
          <a:off x="-4970848" y="-761647"/>
          <a:ext cx="5920085" cy="5920085"/>
        </a:xfrm>
        <a:prstGeom prst="blockArc">
          <a:avLst>
            <a:gd name="adj1" fmla="val 18900000"/>
            <a:gd name="adj2" fmla="val 2700000"/>
            <a:gd name="adj3" fmla="val 36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096390-2A1B-6049-A34D-2BDA2F9ACF09}">
      <dsp:nvSpPr>
        <dsp:cNvPr id="0" name=""/>
        <dsp:cNvSpPr/>
      </dsp:nvSpPr>
      <dsp:spPr>
        <a:xfrm>
          <a:off x="610507" y="439679"/>
          <a:ext cx="5800626" cy="8793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990" tIns="71120" rIns="71120" bIns="71120" numCol="1" spcCol="1270" anchor="ctr" anchorCtr="0">
          <a:noAutofit/>
        </a:bodyPr>
        <a:lstStyle/>
        <a:p>
          <a:pPr marL="0" lvl="0" indent="0" algn="l" defTabSz="1244600">
            <a:lnSpc>
              <a:spcPct val="90000"/>
            </a:lnSpc>
            <a:spcBef>
              <a:spcPct val="0"/>
            </a:spcBef>
            <a:spcAft>
              <a:spcPct val="35000"/>
            </a:spcAft>
            <a:buNone/>
          </a:pPr>
          <a:r>
            <a:rPr lang="en-US" altLang="zh-CN" sz="2800" kern="1200" dirty="0">
              <a:latin typeface="Times New Roman" panose="02020603050405020304" pitchFamily="18" charset="0"/>
              <a:cs typeface="Times New Roman" panose="02020603050405020304" pitchFamily="18" charset="0"/>
            </a:rPr>
            <a:t>Computer</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as</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tool</a:t>
          </a:r>
          <a:endParaRPr lang="en-US" sz="2800" kern="1200" dirty="0">
            <a:latin typeface="Times New Roman" panose="02020603050405020304" pitchFamily="18" charset="0"/>
            <a:cs typeface="Times New Roman" panose="02020603050405020304" pitchFamily="18" charset="0"/>
          </a:endParaRPr>
        </a:p>
      </dsp:txBody>
      <dsp:txXfrm>
        <a:off x="610507" y="439679"/>
        <a:ext cx="5800626" cy="879358"/>
      </dsp:txXfrm>
    </dsp:sp>
    <dsp:sp modelId="{3C27C05C-5CE7-9A4D-968B-092E01A977A8}">
      <dsp:nvSpPr>
        <dsp:cNvPr id="0" name=""/>
        <dsp:cNvSpPr/>
      </dsp:nvSpPr>
      <dsp:spPr>
        <a:xfrm>
          <a:off x="60908" y="329759"/>
          <a:ext cx="1099197" cy="109919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3E08EB-BF1A-0642-8A0D-32EEFF9F8CD5}">
      <dsp:nvSpPr>
        <dsp:cNvPr id="0" name=""/>
        <dsp:cNvSpPr/>
      </dsp:nvSpPr>
      <dsp:spPr>
        <a:xfrm>
          <a:off x="930154" y="1758716"/>
          <a:ext cx="5480980" cy="8793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990" tIns="71120" rIns="71120" bIns="71120" numCol="1" spcCol="1270" anchor="ctr" anchorCtr="0">
          <a:noAutofit/>
        </a:bodyPr>
        <a:lstStyle/>
        <a:p>
          <a:pPr marL="0" lvl="0" indent="0" algn="l" defTabSz="1244600">
            <a:lnSpc>
              <a:spcPct val="90000"/>
            </a:lnSpc>
            <a:spcBef>
              <a:spcPct val="0"/>
            </a:spcBef>
            <a:spcAft>
              <a:spcPct val="35000"/>
            </a:spcAft>
            <a:buNone/>
          </a:pPr>
          <a:r>
            <a:rPr lang="en-US" altLang="zh-CN" sz="2800" kern="1200" dirty="0">
              <a:latin typeface="Times New Roman" panose="02020603050405020304" pitchFamily="18" charset="0"/>
              <a:cs typeface="Times New Roman" panose="02020603050405020304" pitchFamily="18" charset="0"/>
            </a:rPr>
            <a:t>By</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means</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of</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computation</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method</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and</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software</a:t>
          </a:r>
          <a:endParaRPr lang="en-US" sz="2800" kern="1200" dirty="0">
            <a:latin typeface="Times New Roman" panose="02020603050405020304" pitchFamily="18" charset="0"/>
            <a:cs typeface="Times New Roman" panose="02020603050405020304" pitchFamily="18" charset="0"/>
          </a:endParaRPr>
        </a:p>
      </dsp:txBody>
      <dsp:txXfrm>
        <a:off x="930154" y="1758716"/>
        <a:ext cx="5480980" cy="879358"/>
      </dsp:txXfrm>
    </dsp:sp>
    <dsp:sp modelId="{986AFB8A-997D-4F44-9B6F-7D11AA515231}">
      <dsp:nvSpPr>
        <dsp:cNvPr id="0" name=""/>
        <dsp:cNvSpPr/>
      </dsp:nvSpPr>
      <dsp:spPr>
        <a:xfrm>
          <a:off x="380555" y="1648796"/>
          <a:ext cx="1099197" cy="109919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12A7B1-C800-1945-927B-F01B2F80E61F}">
      <dsp:nvSpPr>
        <dsp:cNvPr id="0" name=""/>
        <dsp:cNvSpPr/>
      </dsp:nvSpPr>
      <dsp:spPr>
        <a:xfrm>
          <a:off x="610507" y="3077753"/>
          <a:ext cx="5800626" cy="8793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990" tIns="71120" rIns="71120" bIns="71120" numCol="1" spcCol="1270" anchor="ctr" anchorCtr="0">
          <a:noAutofit/>
        </a:bodyPr>
        <a:lstStyle/>
        <a:p>
          <a:pPr marL="0" lvl="0" indent="0" algn="l" defTabSz="1244600">
            <a:lnSpc>
              <a:spcPct val="90000"/>
            </a:lnSpc>
            <a:spcBef>
              <a:spcPct val="0"/>
            </a:spcBef>
            <a:spcAft>
              <a:spcPct val="35000"/>
            </a:spcAft>
            <a:buNone/>
          </a:pPr>
          <a:r>
            <a:rPr lang="en-US" altLang="zh-CN" sz="2800" kern="1200" dirty="0">
              <a:latin typeface="Times New Roman" panose="02020603050405020304" pitchFamily="18" charset="0"/>
              <a:cs typeface="Times New Roman" panose="02020603050405020304" pitchFamily="18" charset="0"/>
            </a:rPr>
            <a:t>To</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study</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and</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discover</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structure</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of</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matter</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and</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its</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laws</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of</a:t>
          </a:r>
          <a:r>
            <a:rPr lang="zh-CN" altLang="en-US" sz="2800" kern="1200" dirty="0">
              <a:latin typeface="Times New Roman" panose="02020603050405020304" pitchFamily="18" charset="0"/>
              <a:cs typeface="Times New Roman" panose="02020603050405020304" pitchFamily="18" charset="0"/>
            </a:rPr>
            <a:t> </a:t>
          </a:r>
          <a:r>
            <a:rPr lang="en-US" altLang="zh-CN" sz="2800" kern="1200" dirty="0">
              <a:latin typeface="Times New Roman" panose="02020603050405020304" pitchFamily="18" charset="0"/>
              <a:cs typeface="Times New Roman" panose="02020603050405020304" pitchFamily="18" charset="0"/>
            </a:rPr>
            <a:t>motion</a:t>
          </a:r>
          <a:endParaRPr lang="en-US" sz="2800" kern="1200" dirty="0">
            <a:latin typeface="Times New Roman" panose="02020603050405020304" pitchFamily="18" charset="0"/>
            <a:cs typeface="Times New Roman" panose="02020603050405020304" pitchFamily="18" charset="0"/>
          </a:endParaRPr>
        </a:p>
      </dsp:txBody>
      <dsp:txXfrm>
        <a:off x="610507" y="3077753"/>
        <a:ext cx="5800626" cy="879358"/>
      </dsp:txXfrm>
    </dsp:sp>
    <dsp:sp modelId="{EA76B201-93EA-0A46-8640-B235976CBA90}">
      <dsp:nvSpPr>
        <dsp:cNvPr id="0" name=""/>
        <dsp:cNvSpPr/>
      </dsp:nvSpPr>
      <dsp:spPr>
        <a:xfrm>
          <a:off x="60908" y="2967833"/>
          <a:ext cx="1099197" cy="109919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7FC12-1F0A-5B42-867C-90CEC18C1A6D}">
      <dsp:nvSpPr>
        <dsp:cNvPr id="0" name=""/>
        <dsp:cNvSpPr/>
      </dsp:nvSpPr>
      <dsp:spPr>
        <a:xfrm>
          <a:off x="1852100" y="335415"/>
          <a:ext cx="4551680" cy="4551680"/>
        </a:xfrm>
        <a:prstGeom prst="pie">
          <a:avLst>
            <a:gd name="adj1" fmla="val 16200000"/>
            <a:gd name="adj2" fmla="val 205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Clr>
              <a:srgbClr val="000000"/>
            </a:buClr>
            <a:buFont typeface="Arial" panose="020B0604020202020204" pitchFamily="34" charset="0"/>
            <a:buNone/>
          </a:pPr>
          <a:r>
            <a:rPr lang="en-US" altLang="zh-CN" sz="1800" kern="1200" dirty="0">
              <a:latin typeface="Times New Roman" panose="02020603050405020304" pitchFamily="18" charset="0"/>
              <a:cs typeface="Times New Roman" panose="02020603050405020304" pitchFamily="18" charset="0"/>
            </a:rPr>
            <a:t>Semiconductor Physics</a:t>
          </a:r>
          <a:endParaRPr lang="en-US" sz="1800" kern="1200" dirty="0"/>
        </a:p>
      </dsp:txBody>
      <dsp:txXfrm>
        <a:off x="4226560" y="1100531"/>
        <a:ext cx="1463040" cy="975360"/>
      </dsp:txXfrm>
    </dsp:sp>
    <dsp:sp modelId="{D9FDC605-AAC2-1D43-8D4D-D5CAF9299247}">
      <dsp:nvSpPr>
        <dsp:cNvPr id="0" name=""/>
        <dsp:cNvSpPr/>
      </dsp:nvSpPr>
      <dsp:spPr>
        <a:xfrm>
          <a:off x="1891114" y="456793"/>
          <a:ext cx="4551680" cy="4551680"/>
        </a:xfrm>
        <a:prstGeom prst="pie">
          <a:avLst>
            <a:gd name="adj1" fmla="val 20520000"/>
            <a:gd name="adj2" fmla="val 32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a:latin typeface="Times New Roman" panose="02020603050405020304" pitchFamily="18" charset="0"/>
              <a:cs typeface="Times New Roman" panose="02020603050405020304" pitchFamily="18" charset="0"/>
            </a:rPr>
            <a:t>Magnetics</a:t>
          </a:r>
          <a:endParaRPr lang="en-US" altLang="zh-CN" sz="1800" kern="1200" dirty="0">
            <a:latin typeface="Times New Roman" panose="02020603050405020304" pitchFamily="18" charset="0"/>
            <a:cs typeface="Times New Roman" panose="02020603050405020304" pitchFamily="18" charset="0"/>
          </a:endParaRPr>
        </a:p>
      </dsp:txBody>
      <dsp:txXfrm>
        <a:off x="4822613" y="2536478"/>
        <a:ext cx="1354666" cy="1083733"/>
      </dsp:txXfrm>
    </dsp:sp>
    <dsp:sp modelId="{F5B5C123-02B4-B647-9DBE-E439D6DD0E87}">
      <dsp:nvSpPr>
        <dsp:cNvPr id="0" name=""/>
        <dsp:cNvSpPr/>
      </dsp:nvSpPr>
      <dsp:spPr>
        <a:xfrm>
          <a:off x="1788159" y="531571"/>
          <a:ext cx="4551680" cy="4551680"/>
        </a:xfrm>
        <a:prstGeom prst="pie">
          <a:avLst>
            <a:gd name="adj1" fmla="val 3240000"/>
            <a:gd name="adj2" fmla="val 756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a:latin typeface="Times New Roman" panose="02020603050405020304" pitchFamily="18" charset="0"/>
              <a:cs typeface="Times New Roman" panose="02020603050405020304" pitchFamily="18" charset="0"/>
            </a:rPr>
            <a:t>Strong Association Physics</a:t>
          </a:r>
          <a:endParaRPr lang="en-US" altLang="zh-CN" sz="1800" kern="1200" dirty="0">
            <a:latin typeface="Times New Roman" panose="02020603050405020304" pitchFamily="18" charset="0"/>
            <a:cs typeface="Times New Roman" panose="02020603050405020304" pitchFamily="18" charset="0"/>
          </a:endParaRPr>
        </a:p>
      </dsp:txBody>
      <dsp:txXfrm>
        <a:off x="3413759" y="3728584"/>
        <a:ext cx="1300480" cy="1192106"/>
      </dsp:txXfrm>
    </dsp:sp>
    <dsp:sp modelId="{6D3A0FC3-A89D-F14E-AC01-339D45547432}">
      <dsp:nvSpPr>
        <dsp:cNvPr id="0" name=""/>
        <dsp:cNvSpPr/>
      </dsp:nvSpPr>
      <dsp:spPr>
        <a:xfrm>
          <a:off x="1685205" y="456793"/>
          <a:ext cx="4551680" cy="4551680"/>
        </a:xfrm>
        <a:prstGeom prst="pie">
          <a:avLst>
            <a:gd name="adj1" fmla="val 7560000"/>
            <a:gd name="adj2" fmla="val 1188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Times New Roman" panose="02020603050405020304" pitchFamily="18" charset="0"/>
              <a:cs typeface="Times New Roman" panose="02020603050405020304" pitchFamily="18" charset="0"/>
            </a:rPr>
            <a:t>Surface Physics</a:t>
          </a:r>
        </a:p>
      </dsp:txBody>
      <dsp:txXfrm>
        <a:off x="1950719" y="2536478"/>
        <a:ext cx="1354666" cy="1083733"/>
      </dsp:txXfrm>
    </dsp:sp>
    <dsp:sp modelId="{C356C180-B854-FA43-8D00-064423047F44}">
      <dsp:nvSpPr>
        <dsp:cNvPr id="0" name=""/>
        <dsp:cNvSpPr/>
      </dsp:nvSpPr>
      <dsp:spPr>
        <a:xfrm>
          <a:off x="1724219" y="335415"/>
          <a:ext cx="4551680" cy="4551680"/>
        </a:xfrm>
        <a:prstGeom prst="pie">
          <a:avLst>
            <a:gd name="adj1" fmla="val 1188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Times New Roman" panose="02020603050405020304" pitchFamily="18" charset="0"/>
              <a:cs typeface="Times New Roman" panose="02020603050405020304" pitchFamily="18" charset="0"/>
            </a:rPr>
            <a:t>Soft Condensed Physics</a:t>
          </a:r>
        </a:p>
      </dsp:txBody>
      <dsp:txXfrm>
        <a:off x="2438399" y="1100531"/>
        <a:ext cx="1463040" cy="975360"/>
      </dsp:txXfrm>
    </dsp:sp>
    <dsp:sp modelId="{A28C7DC2-6E3E-D84A-B0AC-11BCB42858E5}">
      <dsp:nvSpPr>
        <dsp:cNvPr id="0" name=""/>
        <dsp:cNvSpPr/>
      </dsp:nvSpPr>
      <dsp:spPr>
        <a:xfrm>
          <a:off x="1570115" y="53644"/>
          <a:ext cx="5115221" cy="5115221"/>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A75ECF-80D5-B544-8B12-314E9BC25F62}">
      <dsp:nvSpPr>
        <dsp:cNvPr id="0" name=""/>
        <dsp:cNvSpPr/>
      </dsp:nvSpPr>
      <dsp:spPr>
        <a:xfrm>
          <a:off x="1609658" y="174982"/>
          <a:ext cx="5115221" cy="5115221"/>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D815D6-06F6-9E41-9562-45C91AAF9FBC}">
      <dsp:nvSpPr>
        <dsp:cNvPr id="0" name=""/>
        <dsp:cNvSpPr/>
      </dsp:nvSpPr>
      <dsp:spPr>
        <a:xfrm>
          <a:off x="1506389" y="249989"/>
          <a:ext cx="5115221" cy="5115221"/>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73D7A7-C9D5-3D4F-BCC0-BC787CD86DB3}">
      <dsp:nvSpPr>
        <dsp:cNvPr id="0" name=""/>
        <dsp:cNvSpPr/>
      </dsp:nvSpPr>
      <dsp:spPr>
        <a:xfrm>
          <a:off x="1403119" y="174982"/>
          <a:ext cx="5115221" cy="5115221"/>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48C0E9-F6F2-4945-8C25-F5FF923F6958}">
      <dsp:nvSpPr>
        <dsp:cNvPr id="0" name=""/>
        <dsp:cNvSpPr/>
      </dsp:nvSpPr>
      <dsp:spPr>
        <a:xfrm>
          <a:off x="1442663" y="53644"/>
          <a:ext cx="5115221" cy="5115221"/>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219FA-41C2-4377-93AD-B707FAE89531}">
      <dsp:nvSpPr>
        <dsp:cNvPr id="0" name=""/>
        <dsp:cNvSpPr/>
      </dsp:nvSpPr>
      <dsp:spPr>
        <a:xfrm>
          <a:off x="0" y="28416"/>
          <a:ext cx="82296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t>Magnetic confinement fusion plasma</a:t>
          </a:r>
          <a:endParaRPr lang="zh-CN" sz="3400" kern="1200" dirty="0"/>
        </a:p>
      </dsp:txBody>
      <dsp:txXfrm>
        <a:off x="39809" y="68225"/>
        <a:ext cx="8149982" cy="735872"/>
      </dsp:txXfrm>
    </dsp:sp>
    <dsp:sp modelId="{23190EFA-A5B5-41FE-999A-5F83A38205D9}">
      <dsp:nvSpPr>
        <dsp:cNvPr id="0" name=""/>
        <dsp:cNvSpPr/>
      </dsp:nvSpPr>
      <dsp:spPr>
        <a:xfrm>
          <a:off x="0" y="941826"/>
          <a:ext cx="82296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t>Inertial confinement fusion plasma</a:t>
          </a:r>
          <a:endParaRPr lang="zh-CN" sz="3400" kern="1200" dirty="0"/>
        </a:p>
      </dsp:txBody>
      <dsp:txXfrm>
        <a:off x="39809" y="981635"/>
        <a:ext cx="8149982" cy="735872"/>
      </dsp:txXfrm>
    </dsp:sp>
    <dsp:sp modelId="{0DE933B1-4638-4D32-9A8F-463C388A8A5B}">
      <dsp:nvSpPr>
        <dsp:cNvPr id="0" name=""/>
        <dsp:cNvSpPr/>
      </dsp:nvSpPr>
      <dsp:spPr>
        <a:xfrm>
          <a:off x="0" y="1855236"/>
          <a:ext cx="82296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t>Intense laser plasma</a:t>
          </a:r>
          <a:endParaRPr lang="zh-CN" sz="3400" kern="1200" dirty="0"/>
        </a:p>
      </dsp:txBody>
      <dsp:txXfrm>
        <a:off x="39809" y="1895045"/>
        <a:ext cx="8149982" cy="735872"/>
      </dsp:txXfrm>
    </dsp:sp>
    <dsp:sp modelId="{49CDA28C-04E6-4655-A44F-262BC7611FAE}">
      <dsp:nvSpPr>
        <dsp:cNvPr id="0" name=""/>
        <dsp:cNvSpPr/>
      </dsp:nvSpPr>
      <dsp:spPr>
        <a:xfrm>
          <a:off x="0" y="2768646"/>
          <a:ext cx="82296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t>Space plasma</a:t>
          </a:r>
          <a:endParaRPr lang="zh-CN" sz="3400" kern="1200" dirty="0"/>
        </a:p>
      </dsp:txBody>
      <dsp:txXfrm>
        <a:off x="39809" y="2808455"/>
        <a:ext cx="8149982" cy="735872"/>
      </dsp:txXfrm>
    </dsp:sp>
    <dsp:sp modelId="{7C241F9E-CC50-4AE0-9B4B-5E58617E0C86}">
      <dsp:nvSpPr>
        <dsp:cNvPr id="0" name=""/>
        <dsp:cNvSpPr/>
      </dsp:nvSpPr>
      <dsp:spPr>
        <a:xfrm>
          <a:off x="0" y="3682056"/>
          <a:ext cx="82296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t>Low temperature plasma</a:t>
          </a:r>
          <a:endParaRPr lang="zh-CN" sz="3400" kern="1200" dirty="0"/>
        </a:p>
      </dsp:txBody>
      <dsp:txXfrm>
        <a:off x="39809" y="3721865"/>
        <a:ext cx="8149982" cy="7358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D7575-AC98-4E02-9D08-FDEE81FCA075}">
      <dsp:nvSpPr>
        <dsp:cNvPr id="0" name=""/>
        <dsp:cNvSpPr/>
      </dsp:nvSpPr>
      <dsp:spPr>
        <a:xfrm rot="5400000">
          <a:off x="3176979" y="-351415"/>
          <a:ext cx="4464512" cy="559937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rtl="0">
            <a:lnSpc>
              <a:spcPct val="90000"/>
            </a:lnSpc>
            <a:spcBef>
              <a:spcPct val="0"/>
            </a:spcBef>
            <a:spcAft>
              <a:spcPct val="15000"/>
            </a:spcAft>
            <a:buChar char="•"/>
          </a:pPr>
          <a:r>
            <a:rPr lang="en-US" sz="2500" kern="1200" dirty="0">
              <a:latin typeface="Times New Roman" panose="02020603050405020304" pitchFamily="18" charset="0"/>
              <a:cs typeface="Times New Roman" panose="02020603050405020304" pitchFamily="18" charset="0"/>
            </a:rPr>
            <a:t>The object of the study has a complex balanced magnetic field structure.</a:t>
          </a:r>
          <a:endParaRPr lang="zh-CN" sz="2500" kern="1200" dirty="0">
            <a:latin typeface="Times New Roman" panose="02020603050405020304" pitchFamily="18" charset="0"/>
            <a:cs typeface="Times New Roman" panose="02020603050405020304" pitchFamily="18" charset="0"/>
          </a:endParaRPr>
        </a:p>
        <a:p>
          <a:pPr marL="228600" lvl="1" indent="-228600" algn="l" defTabSz="1111250" rtl="0">
            <a:lnSpc>
              <a:spcPct val="90000"/>
            </a:lnSpc>
            <a:spcBef>
              <a:spcPct val="0"/>
            </a:spcBef>
            <a:spcAft>
              <a:spcPct val="15000"/>
            </a:spcAft>
            <a:buChar char="•"/>
          </a:pPr>
          <a:r>
            <a:rPr lang="en-US" sz="2500" kern="1200" dirty="0">
              <a:latin typeface="Times New Roman" panose="02020603050405020304" pitchFamily="18" charset="0"/>
              <a:cs typeface="Times New Roman" panose="02020603050405020304" pitchFamily="18" charset="0"/>
            </a:rPr>
            <a:t>The physics studied has multiple temporal and spatial scale characteristics.</a:t>
          </a:r>
          <a:endParaRPr lang="zh-CN" sz="2500" kern="1200" dirty="0">
            <a:latin typeface="Times New Roman" panose="02020603050405020304" pitchFamily="18" charset="0"/>
            <a:cs typeface="Times New Roman" panose="02020603050405020304" pitchFamily="18" charset="0"/>
          </a:endParaRPr>
        </a:p>
        <a:p>
          <a:pPr marL="228600" lvl="1" indent="-228600" algn="l" defTabSz="1111250" rtl="0">
            <a:lnSpc>
              <a:spcPct val="90000"/>
            </a:lnSpc>
            <a:spcBef>
              <a:spcPct val="0"/>
            </a:spcBef>
            <a:spcAft>
              <a:spcPct val="15000"/>
            </a:spcAft>
            <a:buChar char="•"/>
          </a:pPr>
          <a:r>
            <a:rPr lang="en-US" sz="2500" kern="1200" dirty="0">
              <a:latin typeface="Times New Roman" panose="02020603050405020304" pitchFamily="18" charset="0"/>
              <a:cs typeface="Times New Roman" panose="02020603050405020304" pitchFamily="18" charset="0"/>
            </a:rPr>
            <a:t>Physical mutual coupling evolution of various temporal and spatial scales.</a:t>
          </a:r>
          <a:endParaRPr lang="zh-CN" sz="2500" kern="1200" dirty="0">
            <a:latin typeface="Times New Roman" panose="02020603050405020304" pitchFamily="18" charset="0"/>
            <a:cs typeface="Times New Roman" panose="02020603050405020304" pitchFamily="18" charset="0"/>
          </a:endParaRPr>
        </a:p>
        <a:p>
          <a:pPr marL="228600" lvl="1" indent="-228600" algn="l" defTabSz="1111250" rtl="0">
            <a:lnSpc>
              <a:spcPct val="90000"/>
            </a:lnSpc>
            <a:spcBef>
              <a:spcPct val="0"/>
            </a:spcBef>
            <a:spcAft>
              <a:spcPct val="15000"/>
            </a:spcAft>
            <a:buChar char="•"/>
          </a:pPr>
          <a:r>
            <a:rPr lang="en-US" sz="2500" kern="1200" dirty="0">
              <a:latin typeface="Times New Roman" panose="02020603050405020304" pitchFamily="18" charset="0"/>
              <a:cs typeface="Times New Roman" panose="02020603050405020304" pitchFamily="18" charset="0"/>
            </a:rPr>
            <a:t>Plasma physics is a multi-particle system , including wave-wave, particle-particle and wave-particle nonlinear interactions.</a:t>
          </a:r>
          <a:endParaRPr lang="zh-CN" sz="2500" kern="1200" dirty="0">
            <a:latin typeface="Times New Roman" panose="02020603050405020304" pitchFamily="18" charset="0"/>
            <a:cs typeface="Times New Roman" panose="02020603050405020304" pitchFamily="18" charset="0"/>
          </a:endParaRPr>
        </a:p>
      </dsp:txBody>
      <dsp:txXfrm rot="-5400000">
        <a:off x="2609548" y="433956"/>
        <a:ext cx="5381435" cy="4028632"/>
      </dsp:txXfrm>
    </dsp:sp>
    <dsp:sp modelId="{08F1713B-1D58-4287-8761-B8C3CFC323DF}">
      <dsp:nvSpPr>
        <dsp:cNvPr id="0" name=""/>
        <dsp:cNvSpPr/>
      </dsp:nvSpPr>
      <dsp:spPr>
        <a:xfrm>
          <a:off x="144004" y="360042"/>
          <a:ext cx="2465543" cy="41764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Physical simulation features:</a:t>
          </a:r>
          <a:endParaRPr lang="zh-CN" sz="3600" kern="1200" dirty="0">
            <a:latin typeface="Times New Roman" panose="02020603050405020304" pitchFamily="18" charset="0"/>
            <a:cs typeface="Times New Roman" panose="02020603050405020304" pitchFamily="18" charset="0"/>
          </a:endParaRPr>
        </a:p>
      </dsp:txBody>
      <dsp:txXfrm>
        <a:off x="264362" y="480400"/>
        <a:ext cx="2224827" cy="393574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8C7B2-1C25-3B4E-AF56-A7B7040583DF}" type="datetimeFigureOut">
              <a:rPr lang="en-US" smtClean="0"/>
              <a:t>2/21/19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2C2AB-1AD4-D44A-BA2A-0D8E8089BABF}" type="slidenum">
              <a:rPr lang="en-US" smtClean="0"/>
              <a:t>‹#›</a:t>
            </a:fld>
            <a:endParaRPr lang="en-US"/>
          </a:p>
        </p:txBody>
      </p:sp>
    </p:spTree>
    <p:extLst>
      <p:ext uri="{BB962C8B-B14F-4D97-AF65-F5344CB8AC3E}">
        <p14:creationId xmlns:p14="http://schemas.microsoft.com/office/powerpoint/2010/main" val="3898332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China" TargetMode="External"/><Relationship Id="rId3" Type="http://schemas.openxmlformats.org/officeDocument/2006/relationships/hyperlink" Target="https://en.wikipedia.org/wiki/State_Planning_Commission_of_China" TargetMode="External"/><Relationship Id="rId7" Type="http://schemas.openxmlformats.org/officeDocument/2006/relationships/hyperlink" Target="https://en.wikipedia.org/wiki/Supercomputer"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Computer_network" TargetMode="External"/><Relationship Id="rId11" Type="http://schemas.openxmlformats.org/officeDocument/2006/relationships/hyperlink" Target="https://en.wikipedia.org/wiki/TOP500" TargetMode="External"/><Relationship Id="rId5" Type="http://schemas.openxmlformats.org/officeDocument/2006/relationships/hyperlink" Target="https://en.wikipedia.org/wiki/World_Bank" TargetMode="External"/><Relationship Id="rId10" Type="http://schemas.openxmlformats.org/officeDocument/2006/relationships/hyperlink" Target="https://en.wikipedia.org/wiki/Sunway_TaihuLight" TargetMode="External"/><Relationship Id="rId4" Type="http://schemas.openxmlformats.org/officeDocument/2006/relationships/hyperlink" Target="https://en.wikipedia.org/wiki/State_Science_and_Technology_Commission" TargetMode="External"/><Relationship Id="rId9" Type="http://schemas.openxmlformats.org/officeDocument/2006/relationships/hyperlink" Target="https://en.wikipedia.org/wiki/Supercomputing_in_China#cite_note-3"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British_government" TargetMode="External"/><Relationship Id="rId13" Type="http://schemas.openxmlformats.org/officeDocument/2006/relationships/hyperlink" Target="https://en.wikipedia.org/wiki/Lady_Byron" TargetMode="External"/><Relationship Id="rId18" Type="http://schemas.openxmlformats.org/officeDocument/2006/relationships/hyperlink" Target="https://en.wikipedia.org/wiki/South_Kensington" TargetMode="External"/><Relationship Id="rId3" Type="http://schemas.openxmlformats.org/officeDocument/2006/relationships/hyperlink" Target="https://en.wikipedia.org/wiki/Charles_Babbage" TargetMode="External"/><Relationship Id="rId7" Type="http://schemas.openxmlformats.org/officeDocument/2006/relationships/hyperlink" Target="https://en.wikipedia.org/wiki/Difference_engine#cite_note-6" TargetMode="External"/><Relationship Id="rId12" Type="http://schemas.openxmlformats.org/officeDocument/2006/relationships/hyperlink" Target="https://en.wikipedia.org/wiki/Difference_engine#cite_note-:2-9" TargetMode="External"/><Relationship Id="rId17" Type="http://schemas.openxmlformats.org/officeDocument/2006/relationships/hyperlink" Target="https://en.wikipedia.org/wiki/1862_International_Exhibition" TargetMode="External"/><Relationship Id="rId2" Type="http://schemas.openxmlformats.org/officeDocument/2006/relationships/slide" Target="../slides/slide7.xml"/><Relationship Id="rId16" Type="http://schemas.openxmlformats.org/officeDocument/2006/relationships/hyperlink" Target="https://en.wikipedia.org/wiki/Analytical_engine" TargetMode="External"/><Relationship Id="rId20" Type="http://schemas.openxmlformats.org/officeDocument/2006/relationships/hyperlink" Target="https://en.wikipedia.org/wiki/Difference_engine#cite_note-13" TargetMode="External"/><Relationship Id="rId1" Type="http://schemas.openxmlformats.org/officeDocument/2006/relationships/notesMaster" Target="../notesMasters/notesMaster1.xml"/><Relationship Id="rId6" Type="http://schemas.openxmlformats.org/officeDocument/2006/relationships/hyperlink" Target="https://en.wikipedia.org/wiki/Royal_Astronomical_Society" TargetMode="External"/><Relationship Id="rId11" Type="http://schemas.openxmlformats.org/officeDocument/2006/relationships/hyperlink" Target="https://en.wikipedia.org/wiki/Difference_engine#cite_note-:1-8" TargetMode="External"/><Relationship Id="rId5" Type="http://schemas.openxmlformats.org/officeDocument/2006/relationships/hyperlink" Target="https://en.wikipedia.org/wiki/Difference_engine#cite_note-:0-5" TargetMode="External"/><Relationship Id="rId15" Type="http://schemas.openxmlformats.org/officeDocument/2006/relationships/hyperlink" Target="https://en.wikipedia.org/wiki/Difference_engine#cite_note-11" TargetMode="External"/><Relationship Id="rId10" Type="http://schemas.openxmlformats.org/officeDocument/2006/relationships/hyperlink" Target="https://en.wikipedia.org/wiki/Joseph_Clement" TargetMode="External"/><Relationship Id="rId19" Type="http://schemas.openxmlformats.org/officeDocument/2006/relationships/hyperlink" Target="https://en.wikipedia.org/wiki/Difference_engine#cite_note-12" TargetMode="External"/><Relationship Id="rId4" Type="http://schemas.openxmlformats.org/officeDocument/2006/relationships/hyperlink" Target="https://en.wikipedia.org/wiki/Difference_engine#cite_note-4" TargetMode="External"/><Relationship Id="rId9" Type="http://schemas.openxmlformats.org/officeDocument/2006/relationships/hyperlink" Target="https://en.wikipedia.org/wiki/Difference_engine#cite_note-Campbell-Kelly_2004-7" TargetMode="External"/><Relationship Id="rId14" Type="http://schemas.openxmlformats.org/officeDocument/2006/relationships/hyperlink" Target="https://en.wikipedia.org/wiki/Difference_engine#cite_note-10"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British_government" TargetMode="External"/><Relationship Id="rId13" Type="http://schemas.openxmlformats.org/officeDocument/2006/relationships/hyperlink" Target="https://en.wikipedia.org/wiki/Lady_Byron" TargetMode="External"/><Relationship Id="rId18" Type="http://schemas.openxmlformats.org/officeDocument/2006/relationships/hyperlink" Target="https://en.wikipedia.org/wiki/South_Kensington" TargetMode="External"/><Relationship Id="rId3" Type="http://schemas.openxmlformats.org/officeDocument/2006/relationships/hyperlink" Target="https://en.wikipedia.org/wiki/Charles_Babbage" TargetMode="External"/><Relationship Id="rId7" Type="http://schemas.openxmlformats.org/officeDocument/2006/relationships/hyperlink" Target="https://en.wikipedia.org/wiki/Difference_engine#cite_note-6" TargetMode="External"/><Relationship Id="rId12" Type="http://schemas.openxmlformats.org/officeDocument/2006/relationships/hyperlink" Target="https://en.wikipedia.org/wiki/Difference_engine#cite_note-:2-9" TargetMode="External"/><Relationship Id="rId17" Type="http://schemas.openxmlformats.org/officeDocument/2006/relationships/hyperlink" Target="https://en.wikipedia.org/wiki/1862_International_Exhibition" TargetMode="External"/><Relationship Id="rId2" Type="http://schemas.openxmlformats.org/officeDocument/2006/relationships/slide" Target="../slides/slide8.xml"/><Relationship Id="rId16" Type="http://schemas.openxmlformats.org/officeDocument/2006/relationships/hyperlink" Target="https://en.wikipedia.org/wiki/Analytical_engine" TargetMode="External"/><Relationship Id="rId20" Type="http://schemas.openxmlformats.org/officeDocument/2006/relationships/hyperlink" Target="https://en.wikipedia.org/wiki/Difference_engine#cite_note-13" TargetMode="External"/><Relationship Id="rId1" Type="http://schemas.openxmlformats.org/officeDocument/2006/relationships/notesMaster" Target="../notesMasters/notesMaster1.xml"/><Relationship Id="rId6" Type="http://schemas.openxmlformats.org/officeDocument/2006/relationships/hyperlink" Target="https://en.wikipedia.org/wiki/Royal_Astronomical_Society" TargetMode="External"/><Relationship Id="rId11" Type="http://schemas.openxmlformats.org/officeDocument/2006/relationships/hyperlink" Target="https://en.wikipedia.org/wiki/Difference_engine#cite_note-:1-8" TargetMode="External"/><Relationship Id="rId5" Type="http://schemas.openxmlformats.org/officeDocument/2006/relationships/hyperlink" Target="https://en.wikipedia.org/wiki/Difference_engine#cite_note-:0-5" TargetMode="External"/><Relationship Id="rId15" Type="http://schemas.openxmlformats.org/officeDocument/2006/relationships/hyperlink" Target="https://en.wikipedia.org/wiki/Difference_engine#cite_note-11" TargetMode="External"/><Relationship Id="rId10" Type="http://schemas.openxmlformats.org/officeDocument/2006/relationships/hyperlink" Target="https://en.wikipedia.org/wiki/Joseph_Clement" TargetMode="External"/><Relationship Id="rId19" Type="http://schemas.openxmlformats.org/officeDocument/2006/relationships/hyperlink" Target="https://en.wikipedia.org/wiki/Difference_engine#cite_note-12" TargetMode="External"/><Relationship Id="rId4" Type="http://schemas.openxmlformats.org/officeDocument/2006/relationships/hyperlink" Target="https://en.wikipedia.org/wiki/Difference_engine#cite_note-4" TargetMode="External"/><Relationship Id="rId9" Type="http://schemas.openxmlformats.org/officeDocument/2006/relationships/hyperlink" Target="https://en.wikipedia.org/wiki/Difference_engine#cite_note-Campbell-Kelly_2004-7" TargetMode="External"/><Relationship Id="rId14" Type="http://schemas.openxmlformats.org/officeDocument/2006/relationships/hyperlink" Target="https://en.wikipedia.org/wiki/Difference_engine#cite_note-1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Transistor"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en.wikipedia.org/wiki/Integrated_circui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a:t>先讲现在物理学中的三个主要分支：实验、理论和计算物理。然后具体介绍计算物理定义内涵以及产生和发展</a:t>
            </a:r>
            <a:endParaRPr lang="en-US" altLang="zh-CN" sz="120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a:t>发展规律特点</a:t>
            </a:r>
            <a:endParaRPr lang="en-US" altLang="zh-CN" sz="120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a:t>计算物理发展的扩大</a:t>
            </a:r>
            <a:endParaRPr lang="en-US" altLang="zh-CN" sz="120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a:t>计算内容以及方法的多样性</a:t>
            </a:r>
            <a:endParaRPr lang="en-US" altLang="zh-CN" sz="120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a:t>计算模拟与物理实验的对比以及其优势</a:t>
            </a:r>
            <a:endParaRPr lang="en-US" altLang="zh-CN" sz="1200" dirty="0"/>
          </a:p>
          <a:p>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1</a:t>
            </a:fld>
            <a:endParaRPr lang="en-US"/>
          </a:p>
        </p:txBody>
      </p:sp>
    </p:spTree>
    <p:extLst>
      <p:ext uri="{BB962C8B-B14F-4D97-AF65-F5344CB8AC3E}">
        <p14:creationId xmlns:p14="http://schemas.microsoft.com/office/powerpoint/2010/main" val="1451700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11</a:t>
            </a:fld>
            <a:endParaRPr lang="en-US"/>
          </a:p>
        </p:txBody>
      </p:sp>
    </p:spTree>
    <p:extLst>
      <p:ext uri="{BB962C8B-B14F-4D97-AF65-F5344CB8AC3E}">
        <p14:creationId xmlns:p14="http://schemas.microsoft.com/office/powerpoint/2010/main" val="3242836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Summit widened its lead as the number one system, improving its High Performance </a:t>
            </a:r>
            <a:r>
              <a:rPr lang="en-US" sz="1200" b="0" i="0" kern="1200" dirty="0" err="1">
                <a:solidFill>
                  <a:schemeClr val="tx1"/>
                </a:solidFill>
                <a:effectLst/>
                <a:latin typeface="+mn-lt"/>
                <a:ea typeface="+mn-ea"/>
                <a:cs typeface="+mn-cs"/>
              </a:rPr>
              <a:t>Linpack</a:t>
            </a:r>
            <a:r>
              <a:rPr lang="en-US" sz="1200" b="0" i="0" kern="1200" dirty="0">
                <a:solidFill>
                  <a:schemeClr val="tx1"/>
                </a:solidFill>
                <a:effectLst/>
                <a:latin typeface="+mn-lt"/>
                <a:ea typeface="+mn-ea"/>
                <a:cs typeface="+mn-cs"/>
              </a:rPr>
              <a:t> (HPL) performance from 122.3 to 143.5 petaflops since its debut on the previous list in June 2018. </a:t>
            </a:r>
          </a:p>
          <a:p>
            <a:r>
              <a:rPr lang="en-US" sz="1200" b="0" i="0" u="none" strike="noStrike" kern="1200" dirty="0">
                <a:solidFill>
                  <a:schemeClr val="tx1"/>
                </a:solidFill>
                <a:effectLst/>
                <a:latin typeface="+mn-lt"/>
                <a:ea typeface="+mn-ea"/>
                <a:cs typeface="+mn-cs"/>
              </a:rPr>
              <a:t>Tianhe-2A (Milky Way-2A), deployed at the National Supercomputer Center in </a:t>
            </a:r>
            <a:r>
              <a:rPr lang="en-US" sz="1200" b="0" i="0" u="none" strike="noStrike" kern="1200" dirty="0" err="1">
                <a:solidFill>
                  <a:schemeClr val="tx1"/>
                </a:solidFill>
                <a:effectLst/>
                <a:latin typeface="+mn-lt"/>
                <a:ea typeface="+mn-ea"/>
                <a:cs typeface="+mn-cs"/>
              </a:rPr>
              <a:t>Guangzho</a:t>
            </a:r>
            <a:r>
              <a:rPr lang="en-US" sz="1200" b="0" i="0" u="none" strike="noStrike" kern="1200" dirty="0">
                <a:solidFill>
                  <a:schemeClr val="tx1"/>
                </a:solidFill>
                <a:effectLst/>
                <a:latin typeface="+mn-lt"/>
                <a:ea typeface="+mn-ea"/>
                <a:cs typeface="+mn-cs"/>
              </a:rPr>
              <a:t>, China, is now in the number four position with a </a:t>
            </a:r>
            <a:r>
              <a:rPr lang="en-US" sz="1200" b="0" i="0" u="none" strike="noStrike" kern="1200" dirty="0" err="1">
                <a:solidFill>
                  <a:schemeClr val="tx1"/>
                </a:solidFill>
                <a:effectLst/>
                <a:latin typeface="+mn-lt"/>
                <a:ea typeface="+mn-ea"/>
                <a:cs typeface="+mn-cs"/>
              </a:rPr>
              <a:t>Linpack</a:t>
            </a:r>
            <a:r>
              <a:rPr lang="en-US" sz="1200" b="0" i="0" u="none" strike="noStrike" kern="1200" dirty="0">
                <a:solidFill>
                  <a:schemeClr val="tx1"/>
                </a:solidFill>
                <a:effectLst/>
                <a:latin typeface="+mn-lt"/>
                <a:ea typeface="+mn-ea"/>
                <a:cs typeface="+mn-cs"/>
              </a:rPr>
              <a:t> score of 61.4 petaflops. It was upgraded earlier this year by China’s National University of Defense Technology (NUDT), replacing the older Intel Xeon Phi accelerators with the proprietary Matrix-2000 chips.</a:t>
            </a:r>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12</a:t>
            </a:fld>
            <a:endParaRPr lang="en-US"/>
          </a:p>
        </p:txBody>
      </p:sp>
    </p:spTree>
    <p:extLst>
      <p:ext uri="{BB962C8B-B14F-4D97-AF65-F5344CB8AC3E}">
        <p14:creationId xmlns:p14="http://schemas.microsoft.com/office/powerpoint/2010/main" val="1119353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500</a:t>
            </a:r>
            <a:r>
              <a:rPr lang="zh-CN" altLang="en-US" sz="1200" b="1" i="0" kern="1200" dirty="0">
                <a:solidFill>
                  <a:schemeClr val="tx1"/>
                </a:solidFill>
                <a:effectLst/>
                <a:latin typeface="+mn-lt"/>
                <a:ea typeface="+mn-ea"/>
                <a:cs typeface="+mn-cs"/>
              </a:rPr>
              <a:t>强超算中，中国占据</a:t>
            </a:r>
            <a:r>
              <a:rPr lang="en-US" altLang="zh-CN" sz="1200" b="1" i="0" kern="1200" dirty="0">
                <a:solidFill>
                  <a:schemeClr val="tx1"/>
                </a:solidFill>
                <a:effectLst/>
                <a:latin typeface="+mn-lt"/>
                <a:ea typeface="+mn-ea"/>
                <a:cs typeface="+mn-cs"/>
              </a:rPr>
              <a:t>29.3%</a:t>
            </a:r>
            <a:r>
              <a:rPr lang="zh-CN" altLang="en-US" sz="1200" b="1" i="0" kern="1200" dirty="0">
                <a:solidFill>
                  <a:schemeClr val="tx1"/>
                </a:solidFill>
                <a:effectLst/>
                <a:latin typeface="+mn-lt"/>
                <a:ea typeface="+mn-ea"/>
                <a:cs typeface="+mn-cs"/>
              </a:rPr>
              <a:t>比例，位列第二。</a:t>
            </a:r>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China</a:t>
            </a:r>
            <a:r>
              <a:rPr lang="en-US" altLang="zh-CN" sz="1200" b="0" i="0" kern="1200" dirty="0">
                <a:solidFill>
                  <a:schemeClr val="tx1"/>
                </a:solidFill>
                <a:effectLst/>
                <a:latin typeface="+mn-lt"/>
                <a:ea typeface="+mn-ea"/>
                <a:cs typeface="+mn-cs"/>
              </a:rPr>
              <a:t> operates a number of </a:t>
            </a:r>
            <a:r>
              <a:rPr lang="en-US" altLang="zh-CN" sz="1200" b="1" i="0" kern="1200" dirty="0">
                <a:solidFill>
                  <a:schemeClr val="tx1"/>
                </a:solidFill>
                <a:effectLst/>
                <a:latin typeface="+mn-lt"/>
                <a:ea typeface="+mn-ea"/>
                <a:cs typeface="+mn-cs"/>
              </a:rPr>
              <a:t>supercomputer centers</a:t>
            </a:r>
            <a:r>
              <a:rPr lang="en-US" altLang="zh-CN" sz="1200" b="0" i="0" kern="1200" dirty="0">
                <a:solidFill>
                  <a:schemeClr val="tx1"/>
                </a:solidFill>
                <a:effectLst/>
                <a:latin typeface="+mn-lt"/>
                <a:ea typeface="+mn-ea"/>
                <a:cs typeface="+mn-cs"/>
              </a:rPr>
              <a:t> which, altogether, hold 29.3% performance share of world's fastest 500 supercomputers.</a:t>
            </a:r>
          </a:p>
          <a:p>
            <a:r>
              <a:rPr lang="en-US" altLang="zh-CN" sz="1200" b="0" i="0" kern="1200" dirty="0">
                <a:solidFill>
                  <a:schemeClr val="tx1"/>
                </a:solidFill>
                <a:effectLst/>
                <a:latin typeface="+mn-lt"/>
                <a:ea typeface="+mn-ea"/>
                <a:cs typeface="+mn-cs"/>
              </a:rPr>
              <a:t>The origins of these centers go back to 1989, when the </a:t>
            </a:r>
            <a:r>
              <a:rPr lang="en-US" altLang="zh-CN" sz="1200" b="0" i="0" u="none" strike="noStrike" kern="1200" dirty="0">
                <a:solidFill>
                  <a:schemeClr val="tx1"/>
                </a:solidFill>
                <a:effectLst/>
                <a:latin typeface="+mn-lt"/>
                <a:ea typeface="+mn-ea"/>
                <a:cs typeface="+mn-cs"/>
                <a:hlinkClick r:id="rId3" tooltip="State Planning Commission of China"/>
              </a:rPr>
              <a:t>State Planning Commission</a:t>
            </a:r>
            <a:r>
              <a:rPr lang="en-US" altLang="zh-CN" sz="1200" b="0" i="0" kern="1200" dirty="0">
                <a:solidFill>
                  <a:schemeClr val="tx1"/>
                </a:solidFill>
                <a:effectLst/>
                <a:latin typeface="+mn-lt"/>
                <a:ea typeface="+mn-ea"/>
                <a:cs typeface="+mn-cs"/>
              </a:rPr>
              <a:t>, the </a:t>
            </a:r>
            <a:r>
              <a:rPr lang="en-US" altLang="zh-CN" sz="1200" b="0" i="0" u="none" strike="noStrike" kern="1200" dirty="0">
                <a:solidFill>
                  <a:schemeClr val="tx1"/>
                </a:solidFill>
                <a:effectLst/>
                <a:latin typeface="+mn-lt"/>
                <a:ea typeface="+mn-ea"/>
                <a:cs typeface="+mn-cs"/>
                <a:hlinkClick r:id="rId4" tooltip="State Science and Technology Commission"/>
              </a:rPr>
              <a:t>State Science and Technology Commission</a:t>
            </a:r>
            <a:r>
              <a:rPr lang="en-US" altLang="zh-CN" sz="1200" b="0" i="0" kern="1200" dirty="0">
                <a:solidFill>
                  <a:schemeClr val="tx1"/>
                </a:solidFill>
                <a:effectLst/>
                <a:latin typeface="+mn-lt"/>
                <a:ea typeface="+mn-ea"/>
                <a:cs typeface="+mn-cs"/>
              </a:rPr>
              <a:t> and the </a:t>
            </a:r>
            <a:r>
              <a:rPr lang="en-US" altLang="zh-CN" sz="1200" b="0" i="0" u="none" strike="noStrike" kern="1200" dirty="0">
                <a:solidFill>
                  <a:schemeClr val="tx1"/>
                </a:solidFill>
                <a:effectLst/>
                <a:latin typeface="+mn-lt"/>
                <a:ea typeface="+mn-ea"/>
                <a:cs typeface="+mn-cs"/>
                <a:hlinkClick r:id="rId5" tooltip="World Bank"/>
              </a:rPr>
              <a:t>World Bank</a:t>
            </a:r>
            <a:r>
              <a:rPr lang="en-US" altLang="zh-CN" sz="1200" b="0" i="0" kern="1200" dirty="0">
                <a:solidFill>
                  <a:schemeClr val="tx1"/>
                </a:solidFill>
                <a:effectLst/>
                <a:latin typeface="+mn-lt"/>
                <a:ea typeface="+mn-ea"/>
                <a:cs typeface="+mn-cs"/>
              </a:rPr>
              <a:t> jointly launched a project to develop </a:t>
            </a:r>
            <a:r>
              <a:rPr lang="en-US" altLang="zh-CN" sz="1200" b="0" i="0" u="none" strike="noStrike" kern="1200" dirty="0">
                <a:solidFill>
                  <a:schemeClr val="tx1"/>
                </a:solidFill>
                <a:effectLst/>
                <a:latin typeface="+mn-lt"/>
                <a:ea typeface="+mn-ea"/>
                <a:cs typeface="+mn-cs"/>
                <a:hlinkClick r:id="rId6" tooltip="Computer network"/>
              </a:rPr>
              <a:t>networking</a:t>
            </a:r>
            <a:r>
              <a:rPr lang="en-US" altLang="zh-CN" sz="1200" b="0" i="0" kern="1200" dirty="0">
                <a:solidFill>
                  <a:schemeClr val="tx1"/>
                </a:solidFill>
                <a:effectLst/>
                <a:latin typeface="+mn-lt"/>
                <a:ea typeface="+mn-ea"/>
                <a:cs typeface="+mn-cs"/>
              </a:rPr>
              <a:t> and </a:t>
            </a:r>
            <a:r>
              <a:rPr lang="en-US" altLang="zh-CN" sz="1200" b="0" i="0" u="none" strike="noStrike" kern="1200" dirty="0">
                <a:solidFill>
                  <a:schemeClr val="tx1"/>
                </a:solidFill>
                <a:effectLst/>
                <a:latin typeface="+mn-lt"/>
                <a:ea typeface="+mn-ea"/>
                <a:cs typeface="+mn-cs"/>
                <a:hlinkClick r:id="rId7" tooltip="Supercomputer"/>
              </a:rPr>
              <a:t>supercomputer</a:t>
            </a:r>
            <a:r>
              <a:rPr lang="en-US" altLang="zh-CN" sz="1200" b="0" i="0" kern="1200" dirty="0">
                <a:solidFill>
                  <a:schemeClr val="tx1"/>
                </a:solidFill>
                <a:effectLst/>
                <a:latin typeface="+mn-lt"/>
                <a:ea typeface="+mn-ea"/>
                <a:cs typeface="+mn-cs"/>
              </a:rPr>
              <a:t> facilities in </a:t>
            </a:r>
            <a:r>
              <a:rPr lang="en-US" altLang="zh-CN" sz="1200" b="0" i="0" u="none" strike="noStrike" kern="1200" dirty="0">
                <a:solidFill>
                  <a:schemeClr val="tx1"/>
                </a:solidFill>
                <a:effectLst/>
                <a:latin typeface="+mn-lt"/>
                <a:ea typeface="+mn-ea"/>
                <a:cs typeface="+mn-cs"/>
                <a:hlinkClick r:id="rId8" tooltip="China"/>
              </a:rPr>
              <a:t>China</a:t>
            </a:r>
            <a:r>
              <a:rPr lang="en-US" altLang="zh-CN" sz="1200" b="0" i="0" kern="1200" dirty="0">
                <a:solidFill>
                  <a:schemeClr val="tx1"/>
                </a:solidFill>
                <a:effectLst/>
                <a:latin typeface="+mn-lt"/>
                <a:ea typeface="+mn-ea"/>
                <a:cs typeface="+mn-cs"/>
              </a:rPr>
              <a:t>. In addition to network facilities, the project included three supercomputer centers.</a:t>
            </a:r>
            <a:r>
              <a:rPr lang="en-US" altLang="zh-CN" sz="1200" b="0" i="0" u="none" strike="noStrike" kern="1200" baseline="30000" dirty="0">
                <a:solidFill>
                  <a:schemeClr val="tx1"/>
                </a:solidFill>
                <a:effectLst/>
                <a:latin typeface="+mn-lt"/>
                <a:ea typeface="+mn-ea"/>
                <a:cs typeface="+mn-cs"/>
                <a:hlinkClick r:id="rId9"/>
              </a:rPr>
              <a:t>[3]</a:t>
            </a:r>
            <a:r>
              <a:rPr lang="en-US" altLang="zh-CN" sz="1200" b="0" i="0" kern="1200" dirty="0">
                <a:solidFill>
                  <a:schemeClr val="tx1"/>
                </a:solidFill>
                <a:effectLst/>
                <a:latin typeface="+mn-lt"/>
                <a:ea typeface="+mn-ea"/>
                <a:cs typeface="+mn-cs"/>
              </a:rPr>
              <a:t> China's </a:t>
            </a:r>
            <a:r>
              <a:rPr lang="en-US" altLang="zh-CN" sz="1200" b="0" i="0" u="none" strike="noStrike" kern="1200" dirty="0">
                <a:solidFill>
                  <a:schemeClr val="tx1"/>
                </a:solidFill>
                <a:effectLst/>
                <a:latin typeface="+mn-lt"/>
                <a:ea typeface="+mn-ea"/>
                <a:cs typeface="+mn-cs"/>
                <a:hlinkClick r:id="rId10" tooltip="Sunway TaihuLight"/>
              </a:rPr>
              <a:t>Sunway TaihuLight</a:t>
            </a:r>
            <a:r>
              <a:rPr lang="en-US" altLang="zh-CN" sz="1200" b="0" i="0" kern="1200" dirty="0">
                <a:solidFill>
                  <a:schemeClr val="tx1"/>
                </a:solidFill>
                <a:effectLst/>
                <a:latin typeface="+mn-lt"/>
                <a:ea typeface="+mn-ea"/>
                <a:cs typeface="+mn-cs"/>
              </a:rPr>
              <a:t> ranks Third in the </a:t>
            </a:r>
            <a:r>
              <a:rPr lang="en-US" altLang="zh-CN" sz="1200" b="0" i="0" u="none" strike="noStrike" kern="1200" dirty="0">
                <a:solidFill>
                  <a:schemeClr val="tx1"/>
                </a:solidFill>
                <a:effectLst/>
                <a:latin typeface="+mn-lt"/>
                <a:ea typeface="+mn-ea"/>
                <a:cs typeface="+mn-cs"/>
                <a:hlinkClick r:id="rId11" tooltip="TOP500"/>
              </a:rPr>
              <a:t>TOP500</a:t>
            </a:r>
            <a:r>
              <a:rPr lang="en-US" altLang="zh-CN" sz="1200" b="0" i="0" kern="1200" dirty="0">
                <a:solidFill>
                  <a:schemeClr val="tx1"/>
                </a:solidFill>
                <a:effectLst/>
                <a:latin typeface="+mn-lt"/>
                <a:ea typeface="+mn-ea"/>
                <a:cs typeface="+mn-cs"/>
              </a:rPr>
              <a:t>list.</a:t>
            </a:r>
          </a:p>
          <a:p>
            <a:r>
              <a:rPr lang="en-US" altLang="zh-CN" sz="1200" b="0" i="0" kern="1200" dirty="0">
                <a:solidFill>
                  <a:schemeClr val="tx1"/>
                </a:solidFill>
                <a:effectLst/>
                <a:latin typeface="+mn-lt"/>
                <a:ea typeface="+mn-ea"/>
                <a:cs typeface="+mn-cs"/>
              </a:rPr>
              <a:t>As of 2018, China dominated the globe's highest performance machines list with 206 out of the top 500 fastest supercomputers in the world, exceeding the second placing (United States) which had 124</a:t>
            </a:r>
          </a:p>
        </p:txBody>
      </p:sp>
      <p:sp>
        <p:nvSpPr>
          <p:cNvPr id="4" name="Slide Number Placeholder 3"/>
          <p:cNvSpPr>
            <a:spLocks noGrp="1"/>
          </p:cNvSpPr>
          <p:nvPr>
            <p:ph type="sldNum" sz="quarter" idx="5"/>
          </p:nvPr>
        </p:nvSpPr>
        <p:spPr/>
        <p:txBody>
          <a:bodyPr/>
          <a:lstStyle/>
          <a:p>
            <a:fld id="{E252C2AB-1AD4-D44A-BA2A-0D8E8089BABF}" type="slidenum">
              <a:rPr lang="en-US" smtClean="0"/>
              <a:t>13</a:t>
            </a:fld>
            <a:endParaRPr lang="en-US"/>
          </a:p>
        </p:txBody>
      </p:sp>
    </p:spTree>
    <p:extLst>
      <p:ext uri="{BB962C8B-B14F-4D97-AF65-F5344CB8AC3E}">
        <p14:creationId xmlns:p14="http://schemas.microsoft.com/office/powerpoint/2010/main" val="1153490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252C2AB-1AD4-D44A-BA2A-0D8E8089BABF}" type="slidenum">
              <a:rPr lang="en-US" smtClean="0"/>
              <a:t>14</a:t>
            </a:fld>
            <a:endParaRPr lang="en-US"/>
          </a:p>
        </p:txBody>
      </p:sp>
    </p:spTree>
    <p:extLst>
      <p:ext uri="{BB962C8B-B14F-4D97-AF65-F5344CB8AC3E}">
        <p14:creationId xmlns:p14="http://schemas.microsoft.com/office/powerpoint/2010/main" val="742683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a:solidFill>
                  <a:schemeClr val="tx1"/>
                </a:solidFill>
                <a:effectLst/>
                <a:latin typeface="+mn-lt"/>
                <a:ea typeface="+mn-ea"/>
                <a:cs typeface="+mn-cs"/>
              </a:rPr>
              <a:t>近年来，机器学习和人工智能领域的进展也逐渐渗透到计算物理研究中。比如使用机器学习方法进行材料和化学分子的设计，以加速材料与药物的发现。还比如使用深层神经网络判断和刻画相变、或作为量子多体波函数等。除了直接的应用之外，机器学习方法和传统的方法的深度结合也是具有潜力的研究生长点。</a:t>
            </a:r>
          </a:p>
        </p:txBody>
      </p:sp>
      <p:sp>
        <p:nvSpPr>
          <p:cNvPr id="4" name="Slide Number Placeholder 3"/>
          <p:cNvSpPr>
            <a:spLocks noGrp="1"/>
          </p:cNvSpPr>
          <p:nvPr>
            <p:ph type="sldNum" sz="quarter" idx="5"/>
          </p:nvPr>
        </p:nvSpPr>
        <p:spPr/>
        <p:txBody>
          <a:bodyPr/>
          <a:lstStyle/>
          <a:p>
            <a:fld id="{E252C2AB-1AD4-D44A-BA2A-0D8E8089BABF}" type="slidenum">
              <a:rPr lang="en-US" smtClean="0"/>
              <a:t>15</a:t>
            </a:fld>
            <a:endParaRPr lang="en-US"/>
          </a:p>
        </p:txBody>
      </p:sp>
    </p:spTree>
    <p:extLst>
      <p:ext uri="{BB962C8B-B14F-4D97-AF65-F5344CB8AC3E}">
        <p14:creationId xmlns:p14="http://schemas.microsoft.com/office/powerpoint/2010/main" val="279241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计算物理是以计算机为工具、计算方法和软件为手段，研究和发现物质结构及其运动规律的一门学科。其研究范围涵盖了物理学的所有子领域，从微观世界的基本粒子，到广阔无垠的宇宙；从</a:t>
            </a:r>
            <a:r>
              <a:rPr lang="en-US" sz="1200" kern="1200" dirty="0">
                <a:solidFill>
                  <a:schemeClr val="tx1"/>
                </a:solidFill>
                <a:effectLst/>
                <a:latin typeface="+mn-lt"/>
                <a:ea typeface="+mn-ea"/>
                <a:cs typeface="+mn-cs"/>
              </a:rPr>
              <a:t>10-22</a:t>
            </a:r>
            <a:r>
              <a:rPr lang="zh-CN" altLang="en-US" sz="1200" kern="1200" dirty="0">
                <a:solidFill>
                  <a:schemeClr val="tx1"/>
                </a:solidFill>
                <a:effectLst/>
                <a:latin typeface="+mn-lt"/>
                <a:ea typeface="+mn-ea"/>
                <a:cs typeface="+mn-cs"/>
              </a:rPr>
              <a:t>秒的超快事件，到大爆炸以来宇宙的一百多亿年的演变过程；从接近绝对零度的超冷原子，到上亿度的热核聚变和超高温天体，包括宇宙学、粒子物理、核物理、等离子体物理、凝聚态物理、光学、原子分子物理二级学科等，在物理学的发展中发挥着不可或缺的作用。</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物理学研究的对象小到微观基本粒子，大到广阔无垠的宇宙，从瞬息即变超快过程，到大爆炸以来宇宙的演变过程，从接近绝对零度的超冷原子，到上亿度的热核聚变，涉及大跨度范围的参数的变化，多时空尺度物理过程和集体效应往往同时存在于相关物理过程，包括波与波、波与粒子、粒子与粒子的相互作用，不同的物理过程在时空上相互耦合。针对这些不同尺度、不同时间、不同温度、不同压力的研究对象，研究方法自然也会有很大的不同。</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16</a:t>
            </a:fld>
            <a:endParaRPr lang="en-US"/>
          </a:p>
        </p:txBody>
      </p:sp>
    </p:spTree>
    <p:extLst>
      <p:ext uri="{BB962C8B-B14F-4D97-AF65-F5344CB8AC3E}">
        <p14:creationId xmlns:p14="http://schemas.microsoft.com/office/powerpoint/2010/main" val="2395482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a:solidFill>
                  <a:schemeClr val="tx1"/>
                </a:solidFill>
                <a:effectLst/>
                <a:latin typeface="+mn-lt"/>
                <a:ea typeface="+mn-ea"/>
                <a:cs typeface="+mn-cs"/>
              </a:rPr>
              <a:t>计算物理由于利用了现代计算机的大存储量和快速计算能力，可以多考虑一些因素，可以模拟动态过程，可以保持非线性特性，可以保留变系数特点，可以考虑较复杂的边界条件等，因此能恢复对客观事物本质的描述和模拟。</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计算模拟不存在物理实验中的测量误差和系统误差，没有测试探头的干扰问题，还可以比较自由的选取参数，比物理实验有更大的自由度和灵活性。和安全性。</a:t>
            </a:r>
          </a:p>
          <a:p>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252C2AB-1AD4-D44A-BA2A-0D8E8089BABF}" type="slidenum">
              <a:rPr lang="en-US" smtClean="0"/>
              <a:t>17</a:t>
            </a:fld>
            <a:endParaRPr lang="en-US"/>
          </a:p>
        </p:txBody>
      </p:sp>
    </p:spTree>
    <p:extLst>
      <p:ext uri="{BB962C8B-B14F-4D97-AF65-F5344CB8AC3E}">
        <p14:creationId xmlns:p14="http://schemas.microsoft.com/office/powerpoint/2010/main" val="392969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分领域的发展规律和特点：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zh-CN" sz="1200" kern="1200" dirty="0">
                <a:solidFill>
                  <a:schemeClr val="tx1"/>
                </a:solidFill>
                <a:effectLst/>
                <a:latin typeface="+mn-lt"/>
                <a:ea typeface="+mn-ea"/>
                <a:cs typeface="+mn-cs"/>
              </a:rPr>
              <a:t>统计物理</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zh-CN" sz="1200" kern="1200" dirty="0">
                <a:solidFill>
                  <a:schemeClr val="tx1"/>
                </a:solidFill>
                <a:effectLst/>
                <a:latin typeface="+mn-lt"/>
                <a:ea typeface="+mn-ea"/>
                <a:cs typeface="+mn-cs"/>
              </a:rPr>
              <a:t>凝聚态物理</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zh-CN" sz="1200" kern="1200" dirty="0">
                <a:solidFill>
                  <a:schemeClr val="tx1"/>
                </a:solidFill>
                <a:effectLst/>
                <a:latin typeface="+mn-lt"/>
                <a:ea typeface="+mn-ea"/>
                <a:cs typeface="+mn-cs"/>
              </a:rPr>
              <a:t>软凝聚态物理</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zh-CN" sz="1200" kern="1200" dirty="0">
                <a:solidFill>
                  <a:schemeClr val="tx1"/>
                </a:solidFill>
                <a:effectLst/>
                <a:latin typeface="+mn-lt"/>
                <a:ea typeface="+mn-ea"/>
                <a:cs typeface="+mn-cs"/>
              </a:rPr>
              <a:t>原子与分子物理</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zh-CN" sz="1200" kern="1200" dirty="0">
                <a:solidFill>
                  <a:schemeClr val="tx1"/>
                </a:solidFill>
                <a:effectLst/>
                <a:latin typeface="+mn-lt"/>
                <a:ea typeface="+mn-ea"/>
                <a:cs typeface="+mn-cs"/>
              </a:rPr>
              <a:t>核物理</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zh-CN" sz="1200" kern="1200" dirty="0">
                <a:solidFill>
                  <a:schemeClr val="tx1"/>
                </a:solidFill>
                <a:effectLst/>
                <a:latin typeface="+mn-lt"/>
                <a:ea typeface="+mn-ea"/>
                <a:cs typeface="+mn-cs"/>
              </a:rPr>
              <a:t>高能物理</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zh-CN" sz="1200" kern="1200" dirty="0">
                <a:solidFill>
                  <a:schemeClr val="tx1"/>
                </a:solidFill>
                <a:effectLst/>
                <a:latin typeface="+mn-lt"/>
                <a:ea typeface="+mn-ea"/>
                <a:cs typeface="+mn-cs"/>
              </a:rPr>
              <a:t>等离子体物理</a:t>
            </a:r>
            <a:endParaRPr lang="zh-CN" altLang="zh-C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18</a:t>
            </a:fld>
            <a:endParaRPr lang="en-US"/>
          </a:p>
        </p:txBody>
      </p:sp>
    </p:spTree>
    <p:extLst>
      <p:ext uri="{BB962C8B-B14F-4D97-AF65-F5344CB8AC3E}">
        <p14:creationId xmlns:p14="http://schemas.microsoft.com/office/powerpoint/2010/main" val="2252257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计算统计物理学是计算物理学最早发展起来的学科分支。一般认为，</a:t>
            </a:r>
            <a:r>
              <a:rPr lang="en-US" altLang="zh-CN" sz="1200" kern="1200" dirty="0">
                <a:solidFill>
                  <a:schemeClr val="tx1"/>
                </a:solidFill>
                <a:effectLst/>
                <a:latin typeface="+mn-lt"/>
                <a:ea typeface="+mn-ea"/>
                <a:cs typeface="+mn-cs"/>
              </a:rPr>
              <a:t>1953</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Metropolis</a:t>
            </a:r>
            <a:r>
              <a:rPr lang="zh-CN" altLang="zh-CN" sz="1200" kern="1200" dirty="0">
                <a:solidFill>
                  <a:schemeClr val="tx1"/>
                </a:solidFill>
                <a:effectLst/>
                <a:latin typeface="+mn-lt"/>
                <a:ea typeface="+mn-ea"/>
                <a:cs typeface="+mn-cs"/>
              </a:rPr>
              <a:t>提出</a:t>
            </a:r>
            <a:r>
              <a:rPr lang="en-US" altLang="zh-CN" sz="1200" kern="1200" dirty="0">
                <a:solidFill>
                  <a:schemeClr val="tx1"/>
                </a:solidFill>
                <a:effectLst/>
                <a:latin typeface="+mn-lt"/>
                <a:ea typeface="+mn-ea"/>
                <a:cs typeface="+mn-cs"/>
              </a:rPr>
              <a:t>Monte Carlo</a:t>
            </a:r>
            <a:r>
              <a:rPr lang="zh-CN" altLang="zh-CN" sz="1200" kern="1200" dirty="0">
                <a:solidFill>
                  <a:schemeClr val="tx1"/>
                </a:solidFill>
                <a:effectLst/>
                <a:latin typeface="+mn-lt"/>
                <a:ea typeface="+mn-ea"/>
                <a:cs typeface="+mn-cs"/>
              </a:rPr>
              <a:t>算法，并应用于简单统计模型的固液相变模拟，是先驱的研究工作，而该算法后来被人们命名为</a:t>
            </a:r>
            <a:r>
              <a:rPr lang="en-US" altLang="zh-CN" sz="1200" kern="1200" dirty="0">
                <a:solidFill>
                  <a:schemeClr val="tx1"/>
                </a:solidFill>
                <a:effectLst/>
                <a:latin typeface="+mn-lt"/>
                <a:ea typeface="+mn-ea"/>
                <a:cs typeface="+mn-cs"/>
              </a:rPr>
              <a:t>Metropolis</a:t>
            </a:r>
            <a:r>
              <a:rPr lang="zh-CN" altLang="zh-CN" sz="1200" kern="1200" dirty="0">
                <a:solidFill>
                  <a:schemeClr val="tx1"/>
                </a:solidFill>
                <a:effectLst/>
                <a:latin typeface="+mn-lt"/>
                <a:ea typeface="+mn-ea"/>
                <a:cs typeface="+mn-cs"/>
              </a:rPr>
              <a:t>算法。一直以来，</a:t>
            </a:r>
            <a:r>
              <a:rPr lang="en-US" altLang="zh-CN" sz="1200" kern="1200" dirty="0">
                <a:solidFill>
                  <a:schemeClr val="tx1"/>
                </a:solidFill>
                <a:effectLst/>
                <a:latin typeface="+mn-lt"/>
                <a:ea typeface="+mn-ea"/>
                <a:cs typeface="+mn-cs"/>
              </a:rPr>
              <a:t>Monte Carlo</a:t>
            </a:r>
            <a:r>
              <a:rPr lang="zh-CN" altLang="zh-CN" sz="1200" kern="1200" dirty="0">
                <a:solidFill>
                  <a:schemeClr val="tx1"/>
                </a:solidFill>
                <a:effectLst/>
                <a:latin typeface="+mn-lt"/>
                <a:ea typeface="+mn-ea"/>
                <a:cs typeface="+mn-cs"/>
              </a:rPr>
              <a:t>算法和分子动力学模拟，是计算统计物理学的主要计算方法。</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年代至</a:t>
            </a:r>
            <a:r>
              <a:rPr lang="en-US" altLang="zh-CN" sz="1200" kern="1200" dirty="0">
                <a:solidFill>
                  <a:schemeClr val="tx1"/>
                </a:solidFill>
                <a:effectLst/>
                <a:latin typeface="+mn-lt"/>
                <a:ea typeface="+mn-ea"/>
                <a:cs typeface="+mn-cs"/>
              </a:rPr>
              <a:t>70</a:t>
            </a:r>
            <a:r>
              <a:rPr lang="zh-CN" altLang="zh-CN" sz="1200" kern="1200" dirty="0">
                <a:solidFill>
                  <a:schemeClr val="tx1"/>
                </a:solidFill>
                <a:effectLst/>
                <a:latin typeface="+mn-lt"/>
                <a:ea typeface="+mn-ea"/>
                <a:cs typeface="+mn-cs"/>
              </a:rPr>
              <a:t>年代初，</a:t>
            </a:r>
            <a:r>
              <a:rPr lang="en-US" altLang="zh-CN" sz="1200" kern="1200" dirty="0">
                <a:solidFill>
                  <a:schemeClr val="tx1"/>
                </a:solidFill>
                <a:effectLst/>
                <a:latin typeface="+mn-lt"/>
                <a:ea typeface="+mn-ea"/>
                <a:cs typeface="+mn-cs"/>
              </a:rPr>
              <a:t>Monte Carlo</a:t>
            </a:r>
            <a:r>
              <a:rPr lang="zh-CN" altLang="zh-CN" sz="1200" kern="1200" dirty="0">
                <a:solidFill>
                  <a:schemeClr val="tx1"/>
                </a:solidFill>
                <a:effectLst/>
                <a:latin typeface="+mn-lt"/>
                <a:ea typeface="+mn-ea"/>
                <a:cs typeface="+mn-cs"/>
              </a:rPr>
              <a:t>模拟主要应用于相变的初步研究 。</a:t>
            </a:r>
            <a:r>
              <a:rPr lang="en-US" altLang="zh-CN" sz="1200" kern="1200" dirty="0">
                <a:solidFill>
                  <a:schemeClr val="tx1"/>
                </a:solidFill>
                <a:effectLst/>
                <a:latin typeface="+mn-lt"/>
                <a:ea typeface="+mn-ea"/>
                <a:cs typeface="+mn-cs"/>
              </a:rPr>
              <a:t>70</a:t>
            </a:r>
            <a:r>
              <a:rPr lang="zh-CN" altLang="zh-CN" sz="1200" kern="1200" dirty="0">
                <a:solidFill>
                  <a:schemeClr val="tx1"/>
                </a:solidFill>
                <a:effectLst/>
                <a:latin typeface="+mn-lt"/>
                <a:ea typeface="+mn-ea"/>
                <a:cs typeface="+mn-cs"/>
              </a:rPr>
              <a:t>年代后，随着集成电路的发展，计算机的计算能力大大提高。基于连续相变的有限尺寸标度理论，人们开始进行大规模的</a:t>
            </a:r>
            <a:r>
              <a:rPr lang="en-US" altLang="zh-CN" sz="1200" kern="1200" dirty="0">
                <a:solidFill>
                  <a:schemeClr val="tx1"/>
                </a:solidFill>
                <a:effectLst/>
                <a:latin typeface="+mn-lt"/>
                <a:ea typeface="+mn-ea"/>
                <a:cs typeface="+mn-cs"/>
              </a:rPr>
              <a:t>Monte Carlo</a:t>
            </a:r>
            <a:r>
              <a:rPr lang="zh-CN" altLang="zh-CN" sz="1200" kern="1200" dirty="0">
                <a:solidFill>
                  <a:schemeClr val="tx1"/>
                </a:solidFill>
                <a:effectLst/>
                <a:latin typeface="+mn-lt"/>
                <a:ea typeface="+mn-ea"/>
                <a:cs typeface="+mn-cs"/>
              </a:rPr>
              <a:t>模拟。同的研究思路。进入</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年代，一方面，关注相变研究中的临界慢化困难，另一方面，提出和发展量子</a:t>
            </a:r>
            <a:r>
              <a:rPr lang="en-US" altLang="zh-CN" sz="1200" kern="1200" dirty="0">
                <a:solidFill>
                  <a:schemeClr val="tx1"/>
                </a:solidFill>
                <a:effectLst/>
                <a:latin typeface="+mn-lt"/>
                <a:ea typeface="+mn-ea"/>
                <a:cs typeface="+mn-cs"/>
              </a:rPr>
              <a:t>Monte Carlo</a:t>
            </a:r>
            <a:r>
              <a:rPr lang="zh-CN" altLang="zh-CN" sz="1200" kern="1200" dirty="0">
                <a:solidFill>
                  <a:schemeClr val="tx1"/>
                </a:solidFill>
                <a:effectLst/>
                <a:latin typeface="+mn-lt"/>
                <a:ea typeface="+mn-ea"/>
                <a:cs typeface="+mn-cs"/>
              </a:rPr>
              <a:t>模拟 的各种算法。</a:t>
            </a:r>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19</a:t>
            </a:fld>
            <a:endParaRPr lang="en-US"/>
          </a:p>
        </p:txBody>
      </p:sp>
    </p:spTree>
    <p:extLst>
      <p:ext uri="{BB962C8B-B14F-4D97-AF65-F5344CB8AC3E}">
        <p14:creationId xmlns:p14="http://schemas.microsoft.com/office/powerpoint/2010/main" val="1963187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dirty="0">
                <a:solidFill>
                  <a:schemeClr val="tx2"/>
                </a:solidFill>
                <a:effectLst>
                  <a:outerShdw blurRad="38100" dist="38100" dir="2700000" algn="tl">
                    <a:srgbClr val="C0C0C0"/>
                  </a:outerShdw>
                </a:effectLst>
              </a:rPr>
              <a:t> </a:t>
            </a:r>
            <a:r>
              <a:rPr lang="zh-CN" altLang="en-US" sz="1200" dirty="0">
                <a:solidFill>
                  <a:schemeClr val="tx2"/>
                </a:solidFill>
              </a:rPr>
              <a:t>蒙特卡罗</a:t>
            </a:r>
            <a:r>
              <a:rPr lang="en-US" altLang="zh-CN" sz="1200" dirty="0">
                <a:solidFill>
                  <a:schemeClr val="tx2"/>
                </a:solidFill>
              </a:rPr>
              <a:t>(Monte Carlo, MC)</a:t>
            </a:r>
            <a:r>
              <a:rPr lang="zh-CN" altLang="en-US" sz="1200" dirty="0">
                <a:solidFill>
                  <a:schemeClr val="tx2"/>
                </a:solidFill>
              </a:rPr>
              <a:t>方法又名随机模拟法或统计试验法。它是在第二次世界大战期间兴起和发展起来的。它的奠基人是冯</a:t>
            </a:r>
            <a:r>
              <a:rPr lang="en-US" altLang="zh-CN" sz="1200" dirty="0">
                <a:solidFill>
                  <a:schemeClr val="tx2"/>
                </a:solidFill>
              </a:rPr>
              <a:t>.</a:t>
            </a:r>
            <a:r>
              <a:rPr lang="zh-CN" altLang="en-US" sz="1200" dirty="0">
                <a:solidFill>
                  <a:schemeClr val="tx2"/>
                </a:solidFill>
              </a:rPr>
              <a:t>诺依曼</a:t>
            </a:r>
            <a:r>
              <a:rPr lang="en-US" altLang="zh-CN" sz="1200" dirty="0">
                <a:solidFill>
                  <a:schemeClr val="tx2"/>
                </a:solidFill>
              </a:rPr>
              <a:t>(Von Neumann)</a:t>
            </a:r>
            <a:r>
              <a:rPr lang="zh-CN" altLang="en-US" sz="1200" dirty="0">
                <a:solidFill>
                  <a:schemeClr val="tx2"/>
                </a:solidFill>
              </a:rPr>
              <a:t>。其主要思想是在计算机上模拟实际概率过程，然后加以统计处理。该方法与传统数学方法相比，具有直观性强、简便易行的优点，它能处理一些其它方法所不能的复杂问题，并且容易在计算机上实现。</a:t>
            </a:r>
            <a:br>
              <a:rPr lang="zh-CN" altLang="en-US" sz="1200" dirty="0">
                <a:solidFill>
                  <a:schemeClr val="tx2"/>
                </a:solidFill>
              </a:rPr>
            </a:br>
            <a:r>
              <a:rPr lang="zh-CN" altLang="en-US" sz="1200" dirty="0">
                <a:solidFill>
                  <a:schemeClr val="tx2"/>
                </a:solidFill>
              </a:rPr>
              <a:t> 可以采用蒙特卡罗方法解决的问题分为两类，一类是问题本身具有概率或随机事件背景，可以直接用蒙特卡罗随机试验模拟；另一类是问题本身是确定性问题，需要通过构造随机事件来逼近真实情景。</a:t>
            </a:r>
            <a:endParaRPr lang="zh-CN" alt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20</a:t>
            </a:fld>
            <a:endParaRPr lang="en-US"/>
          </a:p>
        </p:txBody>
      </p:sp>
    </p:spTree>
    <p:extLst>
      <p:ext uri="{BB962C8B-B14F-4D97-AF65-F5344CB8AC3E}">
        <p14:creationId xmlns:p14="http://schemas.microsoft.com/office/powerpoint/2010/main" val="3199423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t>先讲现在物理学中的三个主要分支：实验、理论和计算物理</a:t>
            </a:r>
            <a:r>
              <a:rPr lang="en-US" altLang="zh-CN" sz="1200" dirty="0"/>
              <a:t>.</a:t>
            </a:r>
            <a:r>
              <a:rPr lang="zh-CN" altLang="en-US" sz="1200" dirty="0"/>
              <a:t> 计算物理的定义：</a:t>
            </a:r>
            <a:r>
              <a:rPr lang="zh-CN" altLang="en-US" sz="1200" kern="1200" dirty="0">
                <a:solidFill>
                  <a:schemeClr val="tx1"/>
                </a:solidFill>
                <a:effectLst/>
                <a:latin typeface="+mn-lt"/>
                <a:ea typeface="+mn-ea"/>
                <a:cs typeface="+mn-cs"/>
              </a:rPr>
              <a:t>计算物理是以计算机为工具、计算方法和软件为手段，研究和发现物质结构及其运动规律的一门学科。</a:t>
            </a:r>
            <a:r>
              <a:rPr lang="en-US" dirty="0">
                <a:effectLst/>
              </a:rPr>
              <a:t> </a:t>
            </a:r>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3</a:t>
            </a:fld>
            <a:endParaRPr lang="en-US"/>
          </a:p>
        </p:txBody>
      </p:sp>
    </p:spTree>
    <p:extLst>
      <p:ext uri="{BB962C8B-B14F-4D97-AF65-F5344CB8AC3E}">
        <p14:creationId xmlns:p14="http://schemas.microsoft.com/office/powerpoint/2010/main" val="4076899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In statistics and statistical physics, the Metropolis–Hastings algorithm is a Markov chain Monte Carlo (MCMC) method for obtaining a sequence of random samples from a probability distribution from which direct sampling is difficult. </a:t>
            </a:r>
          </a:p>
          <a:p>
            <a:r>
              <a:rPr lang="en-US" altLang="zh-CN" sz="1200" dirty="0">
                <a:latin typeface="Times New Roman" panose="02020603050405020304" pitchFamily="18" charset="0"/>
                <a:cs typeface="Times New Roman" panose="02020603050405020304" pitchFamily="18" charset="0"/>
              </a:rPr>
              <a:t>This sequence can be used to approximate the distribution or to compute an integral.</a:t>
            </a:r>
          </a:p>
          <a:p>
            <a:r>
              <a:rPr lang="en-US" altLang="zh-CN" sz="1200" dirty="0">
                <a:latin typeface="Times New Roman" panose="02020603050405020304" pitchFamily="18" charset="0"/>
                <a:cs typeface="Times New Roman" panose="02020603050405020304" pitchFamily="18" charset="0"/>
              </a:rPr>
              <a:t>Metropolis–Hastings and other MCMC algorithms are generally used for sampling from multi-dimensional distributions, especially when the number of dimensions is high. </a:t>
            </a:r>
            <a:endParaRPr lang="zh-CN" alt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21</a:t>
            </a:fld>
            <a:endParaRPr lang="en-US"/>
          </a:p>
        </p:txBody>
      </p:sp>
    </p:spTree>
    <p:extLst>
      <p:ext uri="{BB962C8B-B14F-4D97-AF65-F5344CB8AC3E}">
        <p14:creationId xmlns:p14="http://schemas.microsoft.com/office/powerpoint/2010/main" val="320249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在位形</a:t>
            </a:r>
            <a:r>
              <a:rPr lang="el-GR" altLang="zh-CN" dirty="0"/>
              <a:t>Γ = (</a:t>
            </a:r>
            <a:r>
              <a:rPr lang="en-US" altLang="zh-CN" dirty="0"/>
              <a:t>s1,s2,··· ,</a:t>
            </a:r>
            <a:r>
              <a:rPr lang="en-US" altLang="zh-CN" dirty="0" err="1"/>
              <a:t>si</a:t>
            </a:r>
            <a:r>
              <a:rPr lang="en-US" altLang="zh-CN" dirty="0"/>
              <a:t>,··· ,</a:t>
            </a:r>
            <a:r>
              <a:rPr lang="en-US" altLang="zh-CN" dirty="0" err="1"/>
              <a:t>sN</a:t>
            </a:r>
            <a:r>
              <a:rPr lang="en-US" altLang="zh-CN" dirty="0"/>
              <a:t>)</a:t>
            </a:r>
            <a:r>
              <a:rPr lang="zh-CN" altLang="en-US" dirty="0"/>
              <a:t>中任选一个 自旋，比如</a:t>
            </a:r>
            <a:r>
              <a:rPr lang="en-US" altLang="zh-CN" dirty="0" err="1"/>
              <a:t>si</a:t>
            </a:r>
            <a:r>
              <a:rPr lang="en-US" altLang="zh-CN" dirty="0"/>
              <a:t>.</a:t>
            </a:r>
          </a:p>
          <a:p>
            <a:r>
              <a:rPr lang="en-US" altLang="zh-CN" dirty="0"/>
              <a:t> 2 </a:t>
            </a:r>
            <a:r>
              <a:rPr lang="zh-CN" altLang="en-US" dirty="0"/>
              <a:t>翻转它，</a:t>
            </a:r>
            <a:r>
              <a:rPr lang="el-GR" altLang="zh-CN" dirty="0"/>
              <a:t>Γ0 = (</a:t>
            </a:r>
            <a:r>
              <a:rPr lang="en-US" altLang="zh-CN" dirty="0"/>
              <a:t>s1,s2,··· ,−</a:t>
            </a:r>
            <a:r>
              <a:rPr lang="en-US" altLang="zh-CN" dirty="0" err="1"/>
              <a:t>si</a:t>
            </a:r>
            <a:r>
              <a:rPr lang="en-US" altLang="zh-CN" dirty="0"/>
              <a:t>,··· ,</a:t>
            </a:r>
            <a:r>
              <a:rPr lang="en-US" altLang="zh-CN" dirty="0" err="1"/>
              <a:t>sN</a:t>
            </a:r>
            <a:r>
              <a:rPr lang="en-US" altLang="zh-CN" dirty="0"/>
              <a:t>). </a:t>
            </a:r>
            <a:r>
              <a:rPr lang="zh-CN" altLang="en-US" dirty="0"/>
              <a:t>这就是 按</a:t>
            </a:r>
            <a:r>
              <a:rPr lang="en-US" altLang="zh-CN" dirty="0" err="1"/>
              <a:t>pattempt</a:t>
            </a:r>
            <a:r>
              <a:rPr lang="en-US" altLang="zh-CN" dirty="0"/>
              <a:t> = 1 N </a:t>
            </a:r>
            <a:r>
              <a:rPr lang="zh-CN" altLang="en-US" dirty="0"/>
              <a:t>的几率选择一个新位形</a:t>
            </a:r>
            <a:endParaRPr lang="en-US" altLang="zh-CN" dirty="0"/>
          </a:p>
          <a:p>
            <a:r>
              <a:rPr lang="zh-CN" altLang="en-US" dirty="0"/>
              <a:t> </a:t>
            </a:r>
            <a:r>
              <a:rPr lang="en-US" altLang="zh-CN" dirty="0"/>
              <a:t>3 </a:t>
            </a:r>
            <a:r>
              <a:rPr lang="zh-CN" altLang="en-US" dirty="0"/>
              <a:t>计算∆</a:t>
            </a:r>
            <a:r>
              <a:rPr lang="en-US" altLang="zh-CN" dirty="0"/>
              <a:t>E = E(</a:t>
            </a:r>
            <a:r>
              <a:rPr lang="el-GR" altLang="zh-CN" dirty="0"/>
              <a:t>Γ0)−</a:t>
            </a:r>
            <a:r>
              <a:rPr lang="en-US" altLang="zh-CN" dirty="0"/>
              <a:t>E(</a:t>
            </a:r>
            <a:r>
              <a:rPr lang="el-GR" altLang="zh-CN" dirty="0"/>
              <a:t>Γ), </a:t>
            </a:r>
            <a:r>
              <a:rPr lang="zh-CN" altLang="en-US" dirty="0"/>
              <a:t>得到 </a:t>
            </a:r>
            <a:r>
              <a:rPr lang="en-US" altLang="zh-CN" dirty="0"/>
              <a:t>W(</a:t>
            </a:r>
            <a:r>
              <a:rPr lang="el-GR" altLang="zh-CN" dirty="0"/>
              <a:t>Γ0) </a:t>
            </a:r>
            <a:r>
              <a:rPr lang="en-US" altLang="zh-CN" dirty="0"/>
              <a:t>W(</a:t>
            </a:r>
            <a:r>
              <a:rPr lang="el-GR" altLang="zh-CN" dirty="0"/>
              <a:t>Γ) = </a:t>
            </a:r>
            <a:r>
              <a:rPr lang="en-US" altLang="zh-CN" dirty="0"/>
              <a:t>e−∆E/</a:t>
            </a:r>
            <a:r>
              <a:rPr lang="en-US" altLang="zh-CN" dirty="0" err="1"/>
              <a:t>kBT</a:t>
            </a:r>
            <a:r>
              <a:rPr lang="en-US" altLang="zh-CN" dirty="0"/>
              <a:t> </a:t>
            </a:r>
          </a:p>
          <a:p>
            <a:r>
              <a:rPr lang="en-US" altLang="zh-CN" dirty="0"/>
              <a:t>4 </a:t>
            </a:r>
            <a:r>
              <a:rPr lang="zh-CN" altLang="en-US" dirty="0"/>
              <a:t>设定</a:t>
            </a:r>
            <a:r>
              <a:rPr lang="en-US" altLang="zh-CN" dirty="0" err="1"/>
              <a:t>Paccept</a:t>
            </a:r>
            <a:r>
              <a:rPr lang="en-US" altLang="zh-CN" dirty="0"/>
              <a:t>(</a:t>
            </a:r>
            <a:r>
              <a:rPr lang="el-GR" altLang="zh-CN" dirty="0"/>
              <a:t>Γ0,Γ) = </a:t>
            </a:r>
            <a:r>
              <a:rPr lang="en-US" altLang="zh-CN" dirty="0"/>
              <a:t>min[W(</a:t>
            </a:r>
            <a:r>
              <a:rPr lang="el-GR" altLang="zh-CN" dirty="0"/>
              <a:t>Γ0) </a:t>
            </a:r>
            <a:r>
              <a:rPr lang="en-US" altLang="zh-CN" dirty="0"/>
              <a:t>W(</a:t>
            </a:r>
            <a:r>
              <a:rPr lang="el-GR" altLang="zh-CN" dirty="0"/>
              <a:t>Γ) ,1]</a:t>
            </a:r>
            <a:r>
              <a:rPr lang="zh-CN" altLang="el-GR" dirty="0"/>
              <a:t>： </a:t>
            </a:r>
            <a:r>
              <a:rPr lang="en-US" altLang="zh-CN" dirty="0"/>
              <a:t>I </a:t>
            </a:r>
            <a:r>
              <a:rPr lang="zh-CN" altLang="en-US" dirty="0"/>
              <a:t>如果∆</a:t>
            </a:r>
            <a:r>
              <a:rPr lang="en-US" altLang="zh-CN" dirty="0"/>
              <a:t>E ≤ 0, </a:t>
            </a:r>
            <a:r>
              <a:rPr lang="zh-CN" altLang="en-US" dirty="0"/>
              <a:t>接受</a:t>
            </a:r>
            <a:r>
              <a:rPr lang="el-GR" altLang="zh-CN" dirty="0"/>
              <a:t>Γ0; </a:t>
            </a:r>
            <a:r>
              <a:rPr lang="en-US" altLang="zh-CN" dirty="0"/>
              <a:t>I </a:t>
            </a:r>
            <a:r>
              <a:rPr lang="zh-CN" altLang="en-US" dirty="0"/>
              <a:t>如果∆</a:t>
            </a:r>
            <a:r>
              <a:rPr lang="en-US" altLang="zh-CN" dirty="0"/>
              <a:t>E &gt; 0, </a:t>
            </a:r>
            <a:r>
              <a:rPr lang="zh-CN" altLang="en-US" dirty="0"/>
              <a:t>按几率</a:t>
            </a:r>
            <a:r>
              <a:rPr lang="en-US" altLang="zh-CN" dirty="0"/>
              <a:t>e−∆E/</a:t>
            </a:r>
            <a:r>
              <a:rPr lang="en-US" altLang="zh-CN" dirty="0" err="1"/>
              <a:t>kBT</a:t>
            </a:r>
            <a:r>
              <a:rPr lang="zh-CN" altLang="en-US" dirty="0"/>
              <a:t>接受</a:t>
            </a:r>
            <a:r>
              <a:rPr lang="el-GR" altLang="zh-CN" dirty="0"/>
              <a:t>Γ0; </a:t>
            </a:r>
            <a:r>
              <a:rPr lang="zh-CN" altLang="en-US" dirty="0"/>
              <a:t>否则拒 绝</a:t>
            </a:r>
            <a:r>
              <a:rPr lang="el-GR" altLang="zh-CN" dirty="0"/>
              <a:t>Γ0(</a:t>
            </a:r>
            <a:r>
              <a:rPr lang="zh-CN" altLang="en-US" dirty="0"/>
              <a:t>或者说取</a:t>
            </a:r>
            <a:r>
              <a:rPr lang="el-GR" altLang="zh-CN" dirty="0"/>
              <a:t>Γ0 = Γ).</a:t>
            </a:r>
            <a:endParaRPr lang="en-US" altLang="zh-CN" dirty="0"/>
          </a:p>
          <a:p>
            <a:r>
              <a:rPr lang="el-GR" altLang="zh-CN" dirty="0"/>
              <a:t> 5 </a:t>
            </a:r>
            <a:r>
              <a:rPr lang="zh-CN" altLang="en-US" dirty="0"/>
              <a:t>回到</a:t>
            </a:r>
            <a:r>
              <a:rPr lang="en-US" altLang="zh-CN" dirty="0"/>
              <a:t>1, </a:t>
            </a:r>
            <a:r>
              <a:rPr lang="zh-CN" altLang="en-US" dirty="0"/>
              <a:t>循环到足够的位形产生</a:t>
            </a:r>
            <a:r>
              <a:rPr lang="en-US" altLang="zh-CN" dirty="0"/>
              <a:t>.</a:t>
            </a:r>
          </a:p>
          <a:p>
            <a:endParaRPr lang="en-US" altLang="zh-CN" dirty="0"/>
          </a:p>
          <a:p>
            <a:r>
              <a:rPr lang="en-US" altLang="zh-CN" dirty="0"/>
              <a:t> I </a:t>
            </a:r>
            <a:r>
              <a:rPr lang="en-US" altLang="zh-CN" dirty="0" err="1"/>
              <a:t>Paccept</a:t>
            </a:r>
            <a:r>
              <a:rPr lang="zh-CN" altLang="en-US" dirty="0"/>
              <a:t>也可以选为热浴</a:t>
            </a:r>
            <a:r>
              <a:rPr lang="en-US" altLang="zh-CN" dirty="0"/>
              <a:t>(Heat Bath)</a:t>
            </a:r>
            <a:r>
              <a:rPr lang="zh-CN" altLang="en-US" dirty="0"/>
              <a:t>法： </a:t>
            </a:r>
            <a:r>
              <a:rPr lang="en-US" altLang="zh-CN" dirty="0" err="1"/>
              <a:t>Paccept</a:t>
            </a:r>
            <a:r>
              <a:rPr lang="en-US" altLang="zh-CN" dirty="0"/>
              <a:t>(</a:t>
            </a:r>
            <a:r>
              <a:rPr lang="el-GR" altLang="zh-CN" dirty="0"/>
              <a:t>Γ0,Γ) = </a:t>
            </a:r>
            <a:r>
              <a:rPr lang="en-US" altLang="zh-CN" dirty="0"/>
              <a:t>e−E(</a:t>
            </a:r>
            <a:r>
              <a:rPr lang="el-GR" altLang="zh-CN" dirty="0"/>
              <a:t>Γ0)/</a:t>
            </a:r>
            <a:r>
              <a:rPr lang="en-US" altLang="zh-CN" dirty="0" err="1"/>
              <a:t>kBT</a:t>
            </a:r>
            <a:r>
              <a:rPr lang="en-US" altLang="zh-CN" dirty="0"/>
              <a:t> e−E(</a:t>
            </a:r>
            <a:r>
              <a:rPr lang="el-GR" altLang="zh-CN" dirty="0"/>
              <a:t>Γ0)/</a:t>
            </a:r>
            <a:r>
              <a:rPr lang="en-US" altLang="zh-CN" dirty="0" err="1"/>
              <a:t>kBT</a:t>
            </a:r>
            <a:r>
              <a:rPr lang="en-US" altLang="zh-CN" dirty="0"/>
              <a:t> + e−E(</a:t>
            </a:r>
            <a:r>
              <a:rPr lang="el-GR" altLang="zh-CN" dirty="0"/>
              <a:t>Γ)/</a:t>
            </a:r>
            <a:r>
              <a:rPr lang="en-US" altLang="zh-CN" dirty="0" err="1"/>
              <a:t>kBT</a:t>
            </a:r>
            <a:r>
              <a:rPr lang="en-US" altLang="zh-CN" dirty="0"/>
              <a:t> = 1 1 + </a:t>
            </a:r>
            <a:r>
              <a:rPr lang="en-US" altLang="zh-CN" dirty="0" err="1"/>
              <a:t>e∆E</a:t>
            </a:r>
            <a:r>
              <a:rPr lang="en-US" altLang="zh-CN" dirty="0"/>
              <a:t>/</a:t>
            </a:r>
            <a:r>
              <a:rPr lang="en-US" altLang="zh-CN" dirty="0" err="1"/>
              <a:t>kBT</a:t>
            </a:r>
            <a:endParaRPr lang="zh-CN" altLang="en-US" dirty="0"/>
          </a:p>
        </p:txBody>
      </p:sp>
      <p:sp>
        <p:nvSpPr>
          <p:cNvPr id="4" name="灯片编号占位符 3"/>
          <p:cNvSpPr>
            <a:spLocks noGrp="1"/>
          </p:cNvSpPr>
          <p:nvPr>
            <p:ph type="sldNum" sz="quarter" idx="10"/>
          </p:nvPr>
        </p:nvSpPr>
        <p:spPr/>
        <p:txBody>
          <a:bodyPr/>
          <a:lstStyle/>
          <a:p>
            <a:fld id="{E252C2AB-1AD4-D44A-BA2A-0D8E8089BABF}" type="slidenum">
              <a:rPr lang="en-US" smtClean="0"/>
              <a:t>22</a:t>
            </a:fld>
            <a:endParaRPr lang="en-US"/>
          </a:p>
        </p:txBody>
      </p:sp>
    </p:spTree>
    <p:extLst>
      <p:ext uri="{BB962C8B-B14F-4D97-AF65-F5344CB8AC3E}">
        <p14:creationId xmlns:p14="http://schemas.microsoft.com/office/powerpoint/2010/main" val="425053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1987</a:t>
            </a:r>
            <a:r>
              <a:rPr lang="zh-CN" altLang="zh-CN" sz="1200" kern="1200" dirty="0">
                <a:solidFill>
                  <a:schemeClr val="tx1"/>
                </a:solidFill>
                <a:effectLst/>
                <a:latin typeface="+mn-lt"/>
                <a:ea typeface="+mn-ea"/>
                <a:cs typeface="+mn-cs"/>
              </a:rPr>
              <a:t>年，</a:t>
            </a:r>
            <a:r>
              <a:rPr lang="en-US" altLang="zh-CN" sz="1200" kern="1200" dirty="0" err="1">
                <a:solidFill>
                  <a:schemeClr val="tx1"/>
                </a:solidFill>
                <a:effectLst/>
                <a:latin typeface="+mn-lt"/>
                <a:ea typeface="+mn-ea"/>
                <a:cs typeface="+mn-cs"/>
              </a:rPr>
              <a:t>Swendsen</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Wang</a:t>
            </a:r>
            <a:r>
              <a:rPr lang="zh-CN" altLang="zh-CN" sz="1200" kern="1200" dirty="0">
                <a:solidFill>
                  <a:schemeClr val="tx1"/>
                </a:solidFill>
                <a:effectLst/>
                <a:latin typeface="+mn-lt"/>
                <a:ea typeface="+mn-ea"/>
                <a:cs typeface="+mn-cs"/>
              </a:rPr>
              <a:t>首次构造非局域的</a:t>
            </a:r>
            <a:r>
              <a:rPr lang="en-US" altLang="zh-CN" sz="1200" kern="1200" dirty="0">
                <a:solidFill>
                  <a:schemeClr val="tx1"/>
                </a:solidFill>
                <a:effectLst/>
                <a:latin typeface="+mn-lt"/>
                <a:ea typeface="+mn-ea"/>
                <a:cs typeface="+mn-cs"/>
              </a:rPr>
              <a:t>Monte Carlo</a:t>
            </a:r>
            <a:r>
              <a:rPr lang="zh-CN" altLang="zh-CN" sz="1200" kern="1200" dirty="0">
                <a:solidFill>
                  <a:schemeClr val="tx1"/>
                </a:solidFill>
                <a:effectLst/>
                <a:latin typeface="+mn-lt"/>
                <a:ea typeface="+mn-ea"/>
                <a:cs typeface="+mn-cs"/>
              </a:rPr>
              <a:t>算法，即所谓的</a:t>
            </a:r>
            <a:r>
              <a:rPr lang="en-US" altLang="zh-CN" sz="1200" kern="1200" dirty="0">
                <a:solidFill>
                  <a:schemeClr val="tx1"/>
                </a:solidFill>
                <a:effectLst/>
                <a:latin typeface="+mn-lt"/>
                <a:ea typeface="+mn-ea"/>
                <a:cs typeface="+mn-cs"/>
              </a:rPr>
              <a:t>Cluster</a:t>
            </a:r>
            <a:r>
              <a:rPr lang="zh-CN" altLang="zh-CN" sz="1200" kern="1200" dirty="0">
                <a:solidFill>
                  <a:schemeClr val="tx1"/>
                </a:solidFill>
                <a:effectLst/>
                <a:latin typeface="+mn-lt"/>
                <a:ea typeface="+mn-ea"/>
                <a:cs typeface="+mn-cs"/>
              </a:rPr>
              <a:t>算法，这是</a:t>
            </a:r>
            <a:r>
              <a:rPr lang="en-US" altLang="zh-CN" sz="1200" kern="1200" dirty="0">
                <a:solidFill>
                  <a:schemeClr val="tx1"/>
                </a:solidFill>
                <a:effectLst/>
                <a:latin typeface="+mn-lt"/>
                <a:ea typeface="+mn-ea"/>
                <a:cs typeface="+mn-cs"/>
              </a:rPr>
              <a:t>Monte Carlo</a:t>
            </a:r>
            <a:r>
              <a:rPr lang="zh-CN" altLang="zh-CN" sz="1200" kern="1200" dirty="0">
                <a:solidFill>
                  <a:schemeClr val="tx1"/>
                </a:solidFill>
                <a:effectLst/>
                <a:latin typeface="+mn-lt"/>
                <a:ea typeface="+mn-ea"/>
                <a:cs typeface="+mn-cs"/>
              </a:rPr>
              <a:t>算法的一个里程碑，在极大程度上减弱临界慢化困难。</a:t>
            </a:r>
            <a:r>
              <a:rPr lang="en-US" altLang="zh-CN" sz="1200" kern="1200" dirty="0">
                <a:solidFill>
                  <a:schemeClr val="tx1"/>
                </a:solidFill>
                <a:effectLst/>
                <a:latin typeface="+mn-lt"/>
                <a:ea typeface="+mn-ea"/>
                <a:cs typeface="+mn-cs"/>
              </a:rPr>
              <a:t>1989</a:t>
            </a:r>
            <a:r>
              <a:rPr lang="zh-CN" altLang="zh-CN" sz="1200" kern="1200" dirty="0">
                <a:solidFill>
                  <a:schemeClr val="tx1"/>
                </a:solidFill>
                <a:effectLst/>
                <a:latin typeface="+mn-lt"/>
                <a:ea typeface="+mn-ea"/>
                <a:cs typeface="+mn-cs"/>
              </a:rPr>
              <a:t>年提出的</a:t>
            </a:r>
            <a:r>
              <a:rPr lang="en-US" altLang="zh-CN" sz="1200" kern="1200" dirty="0">
                <a:solidFill>
                  <a:schemeClr val="tx1"/>
                </a:solidFill>
                <a:effectLst/>
                <a:latin typeface="+mn-lt"/>
                <a:ea typeface="+mn-ea"/>
                <a:cs typeface="+mn-cs"/>
              </a:rPr>
              <a:t>Wolff</a:t>
            </a:r>
            <a:r>
              <a:rPr lang="zh-CN" altLang="zh-CN" sz="1200" kern="1200" dirty="0">
                <a:solidFill>
                  <a:schemeClr val="tx1"/>
                </a:solidFill>
                <a:effectLst/>
                <a:latin typeface="+mn-lt"/>
                <a:ea typeface="+mn-ea"/>
                <a:cs typeface="+mn-cs"/>
              </a:rPr>
              <a:t>算法，更简单实用。 但是，</a:t>
            </a:r>
            <a:r>
              <a:rPr lang="en-US" altLang="zh-CN" sz="1200" kern="1200" dirty="0">
                <a:solidFill>
                  <a:schemeClr val="tx1"/>
                </a:solidFill>
                <a:effectLst/>
                <a:latin typeface="+mn-lt"/>
                <a:ea typeface="+mn-ea"/>
                <a:cs typeface="+mn-cs"/>
              </a:rPr>
              <a:t>Cluster</a:t>
            </a:r>
            <a:r>
              <a:rPr lang="zh-CN" altLang="zh-CN" sz="1200" kern="1200" dirty="0">
                <a:solidFill>
                  <a:schemeClr val="tx1"/>
                </a:solidFill>
                <a:effectLst/>
                <a:latin typeface="+mn-lt"/>
                <a:ea typeface="+mn-ea"/>
                <a:cs typeface="+mn-cs"/>
              </a:rPr>
              <a:t>算法不具有普适性，不同相互作用系统需要构造不同算法。至今，无序阻挫系统、规范场理论等仍然缺少真正有效的</a:t>
            </a:r>
            <a:r>
              <a:rPr lang="en-US" altLang="zh-CN" sz="1200" kern="1200" dirty="0">
                <a:solidFill>
                  <a:schemeClr val="tx1"/>
                </a:solidFill>
                <a:effectLst/>
                <a:latin typeface="+mn-lt"/>
                <a:ea typeface="+mn-ea"/>
                <a:cs typeface="+mn-cs"/>
              </a:rPr>
              <a:t>Cluster</a:t>
            </a:r>
            <a:r>
              <a:rPr lang="zh-CN" altLang="zh-CN" sz="1200" kern="1200" dirty="0">
                <a:solidFill>
                  <a:schemeClr val="tx1"/>
                </a:solidFill>
                <a:effectLst/>
                <a:latin typeface="+mn-lt"/>
                <a:ea typeface="+mn-ea"/>
                <a:cs typeface="+mn-cs"/>
              </a:rPr>
              <a:t>算法。此外，人们先后发展了若干其他有效算法，比如，</a:t>
            </a:r>
            <a:r>
              <a:rPr lang="en-US" altLang="zh-CN" sz="1200" kern="1200" dirty="0">
                <a:solidFill>
                  <a:schemeClr val="tx1"/>
                </a:solidFill>
                <a:effectLst/>
                <a:latin typeface="+mn-lt"/>
                <a:ea typeface="+mn-ea"/>
                <a:cs typeface="+mn-cs"/>
              </a:rPr>
              <a:t>Hybrid </a:t>
            </a:r>
            <a:r>
              <a:rPr lang="zh-CN" altLang="zh-CN" sz="1200" kern="1200" dirty="0">
                <a:solidFill>
                  <a:schemeClr val="tx1"/>
                </a:solidFill>
                <a:effectLst/>
                <a:latin typeface="+mn-lt"/>
                <a:ea typeface="+mn-ea"/>
                <a:cs typeface="+mn-cs"/>
              </a:rPr>
              <a:t>算法，是不同的</a:t>
            </a:r>
            <a:r>
              <a:rPr lang="en-US" altLang="zh-CN" sz="1200" kern="1200" dirty="0">
                <a:solidFill>
                  <a:schemeClr val="tx1"/>
                </a:solidFill>
                <a:effectLst/>
                <a:latin typeface="+mn-lt"/>
                <a:ea typeface="+mn-ea"/>
                <a:cs typeface="+mn-cs"/>
              </a:rPr>
              <a:t>Monte Carlo</a:t>
            </a:r>
            <a:r>
              <a:rPr lang="zh-CN" altLang="zh-CN" sz="1200" kern="1200" dirty="0">
                <a:solidFill>
                  <a:schemeClr val="tx1"/>
                </a:solidFill>
                <a:effectLst/>
                <a:latin typeface="+mn-lt"/>
                <a:ea typeface="+mn-ea"/>
                <a:cs typeface="+mn-cs"/>
              </a:rPr>
              <a:t>算法和分子动力学模拟的结合；</a:t>
            </a:r>
            <a:r>
              <a:rPr lang="en-US" altLang="zh-CN" sz="1200" kern="1200" dirty="0">
                <a:solidFill>
                  <a:schemeClr val="tx1"/>
                </a:solidFill>
                <a:effectLst/>
                <a:latin typeface="+mn-lt"/>
                <a:ea typeface="+mn-ea"/>
                <a:cs typeface="+mn-cs"/>
              </a:rPr>
              <a:t> Multigrid </a:t>
            </a:r>
            <a:r>
              <a:rPr lang="zh-CN" altLang="zh-CN" sz="1200" kern="1200" dirty="0">
                <a:solidFill>
                  <a:schemeClr val="tx1"/>
                </a:solidFill>
                <a:effectLst/>
                <a:latin typeface="+mn-lt"/>
                <a:ea typeface="+mn-ea"/>
                <a:cs typeface="+mn-cs"/>
              </a:rPr>
              <a:t>算法，提出可变自旋块的数值模拟；而</a:t>
            </a:r>
            <a:r>
              <a:rPr lang="en-US" altLang="zh-CN" sz="1200" kern="1200" dirty="0">
                <a:solidFill>
                  <a:schemeClr val="tx1"/>
                </a:solidFill>
                <a:effectLst/>
                <a:latin typeface="+mn-lt"/>
                <a:ea typeface="+mn-ea"/>
                <a:cs typeface="+mn-cs"/>
              </a:rPr>
              <a:t>Monte Carlo</a:t>
            </a:r>
            <a:r>
              <a:rPr lang="zh-CN" altLang="zh-CN" sz="1200" kern="1200" dirty="0">
                <a:solidFill>
                  <a:schemeClr val="tx1"/>
                </a:solidFill>
                <a:effectLst/>
                <a:latin typeface="+mn-lt"/>
                <a:ea typeface="+mn-ea"/>
                <a:cs typeface="+mn-cs"/>
              </a:rPr>
              <a:t>重正化群方法则留下粗粒化的数值模拟思路。</a:t>
            </a:r>
            <a:r>
              <a:rPr lang="zh-CN" altLang="zh-CN" dirty="0"/>
              <a:t>在远离平衡态动力学过程的数值模拟方面，</a:t>
            </a:r>
            <a:r>
              <a:rPr lang="en-US" altLang="zh-CN" dirty="0"/>
              <a:t>80</a:t>
            </a:r>
            <a:r>
              <a:rPr lang="zh-CN" altLang="zh-CN" dirty="0"/>
              <a:t>年代起也取得实质性进展，如相分离动力学、液体和合金混合动力学，自旋玻璃和无序系统动力学，界面、表面、畴壁动力学，各向异性的</a:t>
            </a:r>
            <a:r>
              <a:rPr lang="en-US" altLang="zh-CN" dirty="0"/>
              <a:t>KPZ</a:t>
            </a:r>
            <a:r>
              <a:rPr lang="zh-CN" altLang="zh-CN" dirty="0"/>
              <a:t>方程，化学反应动力学，以及各种类型的非平衡态动力学相变。特别是，自组织临界现象的发现引起广泛的关注，形成的研究热点长盛不衰，是非平衡态统计物理的一个里程碑。</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252C2AB-1AD4-D44A-BA2A-0D8E8089BABF}" type="slidenum">
              <a:rPr lang="en-US" smtClean="0"/>
              <a:t>23</a:t>
            </a:fld>
            <a:endParaRPr lang="en-US"/>
          </a:p>
        </p:txBody>
      </p:sp>
    </p:spTree>
    <p:extLst>
      <p:ext uri="{BB962C8B-B14F-4D97-AF65-F5344CB8AC3E}">
        <p14:creationId xmlns:p14="http://schemas.microsoft.com/office/powerpoint/2010/main" val="235054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2C2AB-1AD4-D44A-BA2A-0D8E8089BABF}" type="slidenum">
              <a:rPr lang="en-US" smtClean="0"/>
              <a:t>25</a:t>
            </a:fld>
            <a:endParaRPr lang="en-US"/>
          </a:p>
        </p:txBody>
      </p:sp>
    </p:spTree>
    <p:extLst>
      <p:ext uri="{BB962C8B-B14F-4D97-AF65-F5344CB8AC3E}">
        <p14:creationId xmlns:p14="http://schemas.microsoft.com/office/powerpoint/2010/main" val="3098857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Hybrid algorithm</a:t>
            </a:r>
          </a:p>
          <a:p>
            <a:pPr marL="0" indent="0">
              <a:buNone/>
            </a:pPr>
            <a:r>
              <a:rPr lang="en-US" altLang="zh-CN" sz="1200" dirty="0"/>
              <a:t>an algorithm that combines two or more other algorithms that solve the same problem, either choosing one (depending on the data), or switching between them over the course of the algorithm.</a:t>
            </a:r>
          </a:p>
          <a:p>
            <a:r>
              <a:rPr lang="en-US" altLang="zh-CN" dirty="0"/>
              <a:t>Multigrid algorithm </a:t>
            </a:r>
          </a:p>
          <a:p>
            <a:pPr marL="0" indent="0">
              <a:buNone/>
            </a:pPr>
            <a:r>
              <a:rPr lang="en-US" altLang="zh-CN" sz="1200" dirty="0"/>
              <a:t>algorithms for solving differential equations using a hierarchy of </a:t>
            </a:r>
            <a:r>
              <a:rPr lang="en-US" altLang="zh-CN" sz="1200" dirty="0" err="1"/>
              <a:t>discretizations</a:t>
            </a:r>
            <a:r>
              <a:rPr lang="en-US" altLang="zh-CN" sz="1200" dirty="0"/>
              <a:t>.</a:t>
            </a:r>
          </a:p>
          <a:p>
            <a:r>
              <a:rPr lang="en-US" altLang="zh-CN" dirty="0"/>
              <a:t>Monte Carlo renormalization group method</a:t>
            </a:r>
          </a:p>
          <a:p>
            <a:pPr marL="0" indent="0">
              <a:buNone/>
            </a:pPr>
            <a:r>
              <a:rPr lang="en-US" altLang="zh-CN" sz="1200" dirty="0"/>
              <a:t>the renormalization group (RG) refers to a mathematical apparatus that allows systematic investigation of the changes of a physical system as viewed at different scales. </a:t>
            </a:r>
            <a:endParaRPr lang="zh-CN" altLang="en-US" sz="1200" dirty="0"/>
          </a:p>
          <a:p>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26</a:t>
            </a:fld>
            <a:endParaRPr lang="en-US"/>
          </a:p>
        </p:txBody>
      </p:sp>
    </p:spTree>
    <p:extLst>
      <p:ext uri="{BB962C8B-B14F-4D97-AF65-F5344CB8AC3E}">
        <p14:creationId xmlns:p14="http://schemas.microsoft.com/office/powerpoint/2010/main" val="3914538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凝聚态物理是物理学乃至整个物质科学最大的一个分支，也是物理学近半个世纪以来发展最为迅速的一个领域。凝聚态物理涵盖面很广，按学科分类，包括半导体物理、磁学、强关联物理、表面物理、软凝聚态物理等子领域。传统上，针对凝聚态物理问题的研究一般可分为理论研究与实验研究两大方面。</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依据计算模拟中所用到的哈密顿量的不同，凝聚态计算可分为基于第一性原理方法与基于模型哈密顿量方法两种。前者（凝聚态计算</a:t>
            </a:r>
            <a:r>
              <a:rPr lang="en-US"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注重发展研究材料各种性质的普适方法，在预见性方面具有不可比拟的优势，但是如果体系存在很强的多体效应，如强电子关联，目前的第一性原理方法还不能准确描述其中的主要过程。这时，针对特定的体系后者（基于模型哈密顿量方法的电子结构计算，即凝聚态计算</a:t>
            </a:r>
            <a:r>
              <a:rPr lang="en-US" sz="1200" kern="1200" dirty="0">
                <a:solidFill>
                  <a:schemeClr val="tx1"/>
                </a:solidFill>
                <a:effectLst/>
                <a:latin typeface="+mn-lt"/>
                <a:ea typeface="+mn-ea"/>
                <a:cs typeface="+mn-cs"/>
              </a:rPr>
              <a:t>II</a:t>
            </a:r>
            <a:r>
              <a:rPr lang="zh-CN" altLang="en-US" sz="1200" kern="1200" dirty="0">
                <a:solidFill>
                  <a:schemeClr val="tx1"/>
                </a:solidFill>
                <a:effectLst/>
                <a:latin typeface="+mn-lt"/>
                <a:ea typeface="+mn-ea"/>
                <a:cs typeface="+mn-cs"/>
              </a:rPr>
              <a:t>）可为前者提供强有力的补充，得到与实验一致的结果。</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27</a:t>
            </a:fld>
            <a:endParaRPr lang="en-US"/>
          </a:p>
        </p:txBody>
      </p:sp>
    </p:spTree>
    <p:extLst>
      <p:ext uri="{BB962C8B-B14F-4D97-AF65-F5344CB8AC3E}">
        <p14:creationId xmlns:p14="http://schemas.microsoft.com/office/powerpoint/2010/main" val="2348953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kern="1200">
                <a:solidFill>
                  <a:schemeClr val="tx1"/>
                </a:solidFill>
                <a:effectLst/>
                <a:latin typeface="+mn-lt"/>
                <a:ea typeface="+mn-ea"/>
                <a:cs typeface="+mn-cs"/>
              </a:rPr>
              <a:t>计算凝聚态物理</a:t>
            </a:r>
            <a:r>
              <a:rPr lang="en-US" sz="1200" kern="1200" dirty="0">
                <a:solidFill>
                  <a:schemeClr val="tx1"/>
                </a:solidFill>
                <a:effectLst/>
                <a:latin typeface="+mn-lt"/>
                <a:ea typeface="+mn-ea"/>
                <a:cs typeface="+mn-cs"/>
              </a:rPr>
              <a:t>I</a:t>
            </a:r>
            <a:r>
              <a:rPr lang="ja-JP" altLang="en-US" sz="1200" kern="1200">
                <a:solidFill>
                  <a:schemeClr val="tx1"/>
                </a:solidFill>
                <a:effectLst/>
                <a:latin typeface="+mn-lt"/>
                <a:ea typeface="+mn-ea"/>
                <a:cs typeface="+mn-cs"/>
              </a:rPr>
              <a:t>，即基于第一性原理的电子结构计算与动力学模拟，其电子结构的描述严格意义上包括密度泛函理论</a:t>
            </a:r>
            <a:r>
              <a:rPr lang="en-US" sz="1200" kern="1200" dirty="0">
                <a:solidFill>
                  <a:schemeClr val="tx1"/>
                </a:solidFill>
                <a:effectLst/>
                <a:latin typeface="+mn-lt"/>
                <a:ea typeface="+mn-ea"/>
                <a:cs typeface="+mn-cs"/>
              </a:rPr>
              <a:t>(Density-Functional Theory, DFT)</a:t>
            </a:r>
            <a:r>
              <a:rPr lang="ja-JP" altLang="en-US" sz="120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post-</a:t>
            </a:r>
            <a:r>
              <a:rPr lang="en-US" sz="1200" kern="1200" dirty="0" err="1">
                <a:solidFill>
                  <a:schemeClr val="tx1"/>
                </a:solidFill>
                <a:effectLst/>
                <a:latin typeface="+mn-lt"/>
                <a:ea typeface="+mn-ea"/>
                <a:cs typeface="+mn-cs"/>
              </a:rPr>
              <a:t>Hartree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Fock</a:t>
            </a:r>
            <a:r>
              <a:rPr lang="ja-JP" altLang="en-US" sz="1200" kern="1200">
                <a:solidFill>
                  <a:schemeClr val="tx1"/>
                </a:solidFill>
                <a:effectLst/>
                <a:latin typeface="+mn-lt"/>
                <a:ea typeface="+mn-ea"/>
                <a:cs typeface="+mn-cs"/>
              </a:rPr>
              <a:t>方法、与量子蒙特卡洛方法。由于</a:t>
            </a:r>
            <a:r>
              <a:rPr lang="en-US" sz="1200" kern="1200" dirty="0">
                <a:solidFill>
                  <a:schemeClr val="tx1"/>
                </a:solidFill>
                <a:effectLst/>
                <a:latin typeface="+mn-lt"/>
                <a:ea typeface="+mn-ea"/>
                <a:cs typeface="+mn-cs"/>
              </a:rPr>
              <a:t>post-</a:t>
            </a:r>
            <a:r>
              <a:rPr lang="en-US" sz="1200" kern="1200" dirty="0" err="1">
                <a:solidFill>
                  <a:schemeClr val="tx1"/>
                </a:solidFill>
                <a:effectLst/>
                <a:latin typeface="+mn-lt"/>
                <a:ea typeface="+mn-ea"/>
                <a:cs typeface="+mn-cs"/>
              </a:rPr>
              <a:t>Hartree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Fock</a:t>
            </a:r>
            <a:r>
              <a:rPr lang="ja-JP" altLang="en-US" sz="1200" kern="1200">
                <a:solidFill>
                  <a:schemeClr val="tx1"/>
                </a:solidFill>
                <a:effectLst/>
                <a:latin typeface="+mn-lt"/>
                <a:ea typeface="+mn-ea"/>
                <a:cs typeface="+mn-cs"/>
              </a:rPr>
              <a:t>方法和量子蒙特卡洛方法在处理大体系时对计算量的超级需求，在目前我们讲到的凝聚态领域第一性原理模拟技术中，电子结构层面的方法多指</a:t>
            </a:r>
            <a:r>
              <a:rPr lang="en-US" sz="1200" kern="1200" dirty="0">
                <a:solidFill>
                  <a:schemeClr val="tx1"/>
                </a:solidFill>
                <a:effectLst/>
                <a:latin typeface="+mn-lt"/>
                <a:ea typeface="+mn-ea"/>
                <a:cs typeface="+mn-cs"/>
              </a:rPr>
              <a:t>DFT</a:t>
            </a:r>
            <a:r>
              <a:rPr lang="ja-JP" altLang="en-US" sz="1200" kern="120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252C2AB-1AD4-D44A-BA2A-0D8E8089BABF}" type="slidenum">
              <a:rPr lang="en-US" smtClean="0"/>
              <a:t>28</a:t>
            </a:fld>
            <a:endParaRPr lang="en-US"/>
          </a:p>
        </p:txBody>
      </p:sp>
    </p:spTree>
    <p:extLst>
      <p:ext uri="{BB962C8B-B14F-4D97-AF65-F5344CB8AC3E}">
        <p14:creationId xmlns:p14="http://schemas.microsoft.com/office/powerpoint/2010/main" val="1160612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近年来，随着该方面研究工作框架的初步建立，逐渐涌现出：</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）方法发展层面电子结构交换关联相互作用的处理、电子激发态性质的研究、算法与程序的发展及其在复杂大系统中可能的应用、动力学与统计方法的研究；</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）应用层面从结构解析、到物性预测、最终到材料精确设计等热点领域。</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252C2AB-1AD4-D44A-BA2A-0D8E8089BABF}" type="slidenum">
              <a:rPr lang="en-US" smtClean="0"/>
              <a:t>29</a:t>
            </a:fld>
            <a:endParaRPr lang="en-US"/>
          </a:p>
        </p:txBody>
      </p:sp>
    </p:spTree>
    <p:extLst>
      <p:ext uri="{BB962C8B-B14F-4D97-AF65-F5344CB8AC3E}">
        <p14:creationId xmlns:p14="http://schemas.microsoft.com/office/powerpoint/2010/main" val="2674292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计算凝聚态物理</a:t>
            </a:r>
            <a:r>
              <a:rPr lang="en-US" sz="1200" kern="1200" dirty="0">
                <a:solidFill>
                  <a:schemeClr val="tx1"/>
                </a:solidFill>
                <a:effectLst/>
                <a:latin typeface="+mn-lt"/>
                <a:ea typeface="+mn-ea"/>
                <a:cs typeface="+mn-cs"/>
              </a:rPr>
              <a:t>II, </a:t>
            </a:r>
            <a:r>
              <a:rPr lang="zh-CN" altLang="en-US" sz="1200" kern="1200" dirty="0">
                <a:solidFill>
                  <a:schemeClr val="tx1"/>
                </a:solidFill>
                <a:effectLst/>
                <a:latin typeface="+mn-lt"/>
                <a:ea typeface="+mn-ea"/>
                <a:cs typeface="+mn-cs"/>
              </a:rPr>
              <a:t>属于凝聚态物理学中的多体和强关联物理学范畴。近二十年来，随着大量新的量子材料的合成和发现，一系列新奇的量子现象被揭示了出来，例如整数与分数量子霍尔效应、高温超导电性、庞磁电阻、量子相变、磁阻挫、近滕效应和重费米子行为、以及巨热电效应、巨非线性光学效应等。这些新的物理现象大都来源于这些系统中电子的电荷、自旋、轨道和晶格等微观自由度之间的共存与竞争，外界参量的微小变化往往就可能导致系统在不同量子态之间的转换，产生巨大的物性变化。这些现象不能在已有的固体理论框架下得到解释，新的固体量子理论框架的建立已迫在眉睫。这正是凝聚态理论发展的一个关键时期，也是凝聚态理论研究的一个机遇期</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关联量子现象通常出现在低维系统中，粒子之间的相互作用与量子涨落效应都很强，给这方面的研究带来了很大的困难</a:t>
            </a:r>
            <a:r>
              <a:rPr lang="en-US" dirty="0">
                <a:effectLst/>
              </a:rPr>
              <a:t> </a:t>
            </a:r>
            <a:endParaRPr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en-US" sz="1200" kern="1200">
                <a:solidFill>
                  <a:schemeClr val="tx1"/>
                </a:solidFill>
                <a:effectLst/>
                <a:latin typeface="+mn-lt"/>
                <a:ea typeface="+mn-ea"/>
                <a:cs typeface="+mn-cs"/>
              </a:rPr>
              <a:t>计算凝聚态物理</a:t>
            </a:r>
            <a:r>
              <a:rPr lang="en-US" sz="1200" kern="1200" dirty="0">
                <a:solidFill>
                  <a:schemeClr val="tx1"/>
                </a:solidFill>
                <a:effectLst/>
                <a:latin typeface="+mn-lt"/>
                <a:ea typeface="+mn-ea"/>
                <a:cs typeface="+mn-cs"/>
              </a:rPr>
              <a:t> II </a:t>
            </a:r>
            <a:r>
              <a:rPr lang="ja-JP" altLang="en-US" sz="1200" kern="1200">
                <a:solidFill>
                  <a:schemeClr val="tx1"/>
                </a:solidFill>
                <a:effectLst/>
                <a:latin typeface="+mn-lt"/>
                <a:ea typeface="+mn-ea"/>
                <a:cs typeface="+mn-cs"/>
              </a:rPr>
              <a:t>涵盖以统计模型和相互作用量子模型为研究对象的多体计算方法，包括数值重正化群和量子蒙特卡罗方法等。</a:t>
            </a:r>
            <a:r>
              <a:rPr lang="en-US" dirty="0">
                <a:effectLst/>
              </a:rPr>
              <a:t> </a:t>
            </a:r>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30</a:t>
            </a:fld>
            <a:endParaRPr lang="en-US"/>
          </a:p>
        </p:txBody>
      </p:sp>
    </p:spTree>
    <p:extLst>
      <p:ext uri="{BB962C8B-B14F-4D97-AF65-F5344CB8AC3E}">
        <p14:creationId xmlns:p14="http://schemas.microsoft.com/office/powerpoint/2010/main" val="3587254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计算凝聚态物理</a:t>
            </a:r>
            <a:r>
              <a:rPr lang="en-US" sz="1200" kern="1200" dirty="0">
                <a:solidFill>
                  <a:schemeClr val="tx1"/>
                </a:solidFill>
                <a:effectLst/>
                <a:latin typeface="+mn-lt"/>
                <a:ea typeface="+mn-ea"/>
                <a:cs typeface="+mn-cs"/>
              </a:rPr>
              <a:t>II, </a:t>
            </a:r>
            <a:r>
              <a:rPr lang="zh-CN" altLang="en-US" sz="1200" kern="1200" dirty="0">
                <a:solidFill>
                  <a:schemeClr val="tx1"/>
                </a:solidFill>
                <a:effectLst/>
                <a:latin typeface="+mn-lt"/>
                <a:ea typeface="+mn-ea"/>
                <a:cs typeface="+mn-cs"/>
              </a:rPr>
              <a:t>属于凝聚态物理学中的多体和强关联物理学范畴。近二十年来，随着大量新的量子材料的合成和发现，一系列新奇的量子现象被揭示了出来，例如整数与分数量子霍尔效应、高温超导电性、庞磁电阻、量子相变、磁阻挫、近滕效应和重费米子行为、以及巨热电效应、巨非线性光学效应等。这些新的物理现象大都来源于这些系统中电子的电荷、自旋、轨道和晶格等微观自由度之间的共存与竞争，外界参量的微小变化往往就可能导致系统在不同量子态之间的转换，产生巨大的物性变化。这些现象不能在已有的固体理论框架下得到解释，新的固体量子理论框架的建立已迫在眉睫。这正是凝聚态理论发展的一个关键时期，也是凝聚态理论研究的一个机遇期</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关联量子现象通常出现在低维系统中，粒子之间的相互作用与量子涨落效应都很强，给这方面的研究带来了很大的困难</a:t>
            </a:r>
            <a:r>
              <a:rPr lang="en-US" dirty="0">
                <a:effectLst/>
              </a:rPr>
              <a:t> </a:t>
            </a:r>
            <a:endParaRPr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en-US" sz="1200" kern="1200">
                <a:solidFill>
                  <a:schemeClr val="tx1"/>
                </a:solidFill>
                <a:effectLst/>
                <a:latin typeface="+mn-lt"/>
                <a:ea typeface="+mn-ea"/>
                <a:cs typeface="+mn-cs"/>
              </a:rPr>
              <a:t>计算凝聚态物理</a:t>
            </a:r>
            <a:r>
              <a:rPr lang="en-US" sz="1200" kern="1200" dirty="0">
                <a:solidFill>
                  <a:schemeClr val="tx1"/>
                </a:solidFill>
                <a:effectLst/>
                <a:latin typeface="+mn-lt"/>
                <a:ea typeface="+mn-ea"/>
                <a:cs typeface="+mn-cs"/>
              </a:rPr>
              <a:t> II </a:t>
            </a:r>
            <a:r>
              <a:rPr lang="ja-JP" altLang="en-US" sz="1200" kern="1200">
                <a:solidFill>
                  <a:schemeClr val="tx1"/>
                </a:solidFill>
                <a:effectLst/>
                <a:latin typeface="+mn-lt"/>
                <a:ea typeface="+mn-ea"/>
                <a:cs typeface="+mn-cs"/>
              </a:rPr>
              <a:t>涵盖以统计模型和相互作用量子模型为研究对象的多体计算方法，包括数值重正化群和量子蒙特卡罗方法等。</a:t>
            </a:r>
            <a:r>
              <a:rPr lang="en-US" dirty="0">
                <a:effectLst/>
              </a:rPr>
              <a:t> </a:t>
            </a:r>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31</a:t>
            </a:fld>
            <a:endParaRPr lang="en-US"/>
          </a:p>
        </p:txBody>
      </p:sp>
    </p:spTree>
    <p:extLst>
      <p:ext uri="{BB962C8B-B14F-4D97-AF65-F5344CB8AC3E}">
        <p14:creationId xmlns:p14="http://schemas.microsoft.com/office/powerpoint/2010/main" val="162811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a:solidFill>
                  <a:schemeClr val="tx1"/>
                </a:solidFill>
                <a:effectLst/>
                <a:latin typeface="+mn-lt"/>
                <a:ea typeface="+mn-ea"/>
                <a:cs typeface="+mn-cs"/>
              </a:rPr>
              <a:t>计算机在科学上的应用，最早就是从计算物理开始的。计算物理学起源于二战期间的曼哈顿计划。物理学家运用早期的电子计算机研究物质状态方程</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和非线性动力学问题</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，为计算物理研究奠定了基础。</a:t>
            </a:r>
            <a:r>
              <a:rPr lang="en-US" altLang="zh-CN" sz="1200" kern="1200" dirty="0">
                <a:solidFill>
                  <a:schemeClr val="tx1"/>
                </a:solidFill>
                <a:effectLst/>
                <a:latin typeface="+mn-lt"/>
                <a:ea typeface="+mn-ea"/>
                <a:cs typeface="+mn-cs"/>
              </a:rPr>
              <a:t>2005</a:t>
            </a:r>
            <a:r>
              <a:rPr lang="zh-CN" altLang="zh-CN" sz="1200" kern="1200" dirty="0">
                <a:solidFill>
                  <a:schemeClr val="tx1"/>
                </a:solidFill>
                <a:effectLst/>
                <a:latin typeface="+mn-lt"/>
                <a:ea typeface="+mn-ea"/>
                <a:cs typeface="+mn-cs"/>
              </a:rPr>
              <a:t>年美国总统信息技术委员会提交的白皮书，就强调计算科学尤其是计算物理研究将在保证国家竞争性上起到关键作用</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在计算物理发展的初始阶段，计算物理主要是作为理论物理的一个辅助工具，解决理论或实验物理研究中所遇到的复杂计算问题，归属在理论物理学科之下。但在过去的几十年里，由于计算方法和计算机硬件的性能的推动，计算物理已经成为物理学的一种必不可少的研究手段，不仅解决了大量传统理论方法研究无法解决的问题，同时也为预测和发现新的物理学现象和规律提供了可靠的理论依据。如今，计算物理已成为物理学研究中发展最为迅速的学科方向，逐渐从理论物理学科中独立出来，成为与实验物理和理论物理处于同等地位的物理学的一个新的分支。简单地从规模上看，从事计算物理研究的人员，已经大大超过了从事理论物理研究的人数。</a:t>
            </a:r>
          </a:p>
        </p:txBody>
      </p:sp>
      <p:sp>
        <p:nvSpPr>
          <p:cNvPr id="4" name="Slide Number Placeholder 3"/>
          <p:cNvSpPr>
            <a:spLocks noGrp="1"/>
          </p:cNvSpPr>
          <p:nvPr>
            <p:ph type="sldNum" sz="quarter" idx="5"/>
          </p:nvPr>
        </p:nvSpPr>
        <p:spPr/>
        <p:txBody>
          <a:bodyPr/>
          <a:lstStyle/>
          <a:p>
            <a:fld id="{E252C2AB-1AD4-D44A-BA2A-0D8E8089BABF}" type="slidenum">
              <a:rPr lang="en-US" smtClean="0"/>
              <a:t>4</a:t>
            </a:fld>
            <a:endParaRPr lang="en-US"/>
          </a:p>
        </p:txBody>
      </p:sp>
    </p:spTree>
    <p:extLst>
      <p:ext uri="{BB962C8B-B14F-4D97-AF65-F5344CB8AC3E}">
        <p14:creationId xmlns:p14="http://schemas.microsoft.com/office/powerpoint/2010/main" val="3494227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en-US" sz="1200" kern="1200">
                <a:solidFill>
                  <a:schemeClr val="tx1"/>
                </a:solidFill>
                <a:effectLst/>
                <a:latin typeface="+mn-lt"/>
                <a:ea typeface="+mn-ea"/>
                <a:cs typeface="+mn-cs"/>
              </a:rPr>
              <a:t>数值重正化群方法是上世纪</a:t>
            </a:r>
            <a:r>
              <a:rPr lang="en-US" sz="1200" kern="1200" dirty="0">
                <a:solidFill>
                  <a:schemeClr val="tx1"/>
                </a:solidFill>
                <a:effectLst/>
                <a:latin typeface="+mn-lt"/>
                <a:ea typeface="+mn-ea"/>
                <a:cs typeface="+mn-cs"/>
              </a:rPr>
              <a:t>70</a:t>
            </a:r>
            <a:r>
              <a:rPr lang="ja-JP" altLang="en-US" sz="1200" kern="1200">
                <a:solidFill>
                  <a:schemeClr val="tx1"/>
                </a:solidFill>
                <a:effectLst/>
                <a:latin typeface="+mn-lt"/>
                <a:ea typeface="+mn-ea"/>
                <a:cs typeface="+mn-cs"/>
              </a:rPr>
              <a:t>年代</a:t>
            </a:r>
            <a:r>
              <a:rPr lang="en-US" sz="1200" kern="1200" dirty="0">
                <a:solidFill>
                  <a:schemeClr val="tx1"/>
                </a:solidFill>
                <a:effectLst/>
                <a:latin typeface="+mn-lt"/>
                <a:ea typeface="+mn-ea"/>
                <a:cs typeface="+mn-cs"/>
              </a:rPr>
              <a:t>K. G. Wilson</a:t>
            </a:r>
            <a:r>
              <a:rPr lang="ja-JP" altLang="en-US" sz="1200" kern="1200">
                <a:solidFill>
                  <a:schemeClr val="tx1"/>
                </a:solidFill>
                <a:effectLst/>
                <a:latin typeface="+mn-lt"/>
                <a:ea typeface="+mn-ea"/>
                <a:cs typeface="+mn-cs"/>
              </a:rPr>
              <a:t>在研究统计模型时提出的数值方法，并被</a:t>
            </a:r>
            <a:r>
              <a:rPr lang="en-US" sz="1200" kern="1200" dirty="0">
                <a:solidFill>
                  <a:schemeClr val="tx1"/>
                </a:solidFill>
                <a:effectLst/>
                <a:latin typeface="+mn-lt"/>
                <a:ea typeface="+mn-ea"/>
                <a:cs typeface="+mn-cs"/>
              </a:rPr>
              <a:t>Wilson</a:t>
            </a:r>
            <a:r>
              <a:rPr lang="ja-JP" altLang="en-US" sz="1200" kern="1200">
                <a:solidFill>
                  <a:schemeClr val="tx1"/>
                </a:solidFill>
                <a:effectLst/>
                <a:latin typeface="+mn-lt"/>
                <a:ea typeface="+mn-ea"/>
                <a:cs typeface="+mn-cs"/>
              </a:rPr>
              <a:t>成功用于解决近藤问题。随后几年，该方法被推广至实空间格点模型的数值求解，但计算结果随着格点的增加误差很快增大，甚至得到不正确的结果。这些问题的存在，引导当时的青年学者如美国的</a:t>
            </a:r>
            <a:r>
              <a:rPr lang="en-US" sz="1200" kern="1200" dirty="0">
                <a:solidFill>
                  <a:schemeClr val="tx1"/>
                </a:solidFill>
                <a:effectLst/>
                <a:latin typeface="+mn-lt"/>
                <a:ea typeface="+mn-ea"/>
                <a:cs typeface="+mn-cs"/>
              </a:rPr>
              <a:t>S. R. White</a:t>
            </a:r>
            <a:r>
              <a:rPr lang="ja-JP" altLang="en-US" sz="1200" kern="1200">
                <a:solidFill>
                  <a:schemeClr val="tx1"/>
                </a:solidFill>
                <a:effectLst/>
                <a:latin typeface="+mn-lt"/>
                <a:ea typeface="+mn-ea"/>
                <a:cs typeface="+mn-cs"/>
              </a:rPr>
              <a:t>和中国的向涛等对这些问题的进一步探索。向涛等在</a:t>
            </a:r>
            <a:r>
              <a:rPr lang="en-US" sz="1200" kern="1200" dirty="0">
                <a:solidFill>
                  <a:schemeClr val="tx1"/>
                </a:solidFill>
                <a:effectLst/>
                <a:latin typeface="+mn-lt"/>
                <a:ea typeface="+mn-ea"/>
                <a:cs typeface="+mn-cs"/>
              </a:rPr>
              <a:t>1992</a:t>
            </a:r>
            <a:r>
              <a:rPr lang="ja-JP" altLang="en-US" sz="1200" kern="1200">
                <a:solidFill>
                  <a:schemeClr val="tx1"/>
                </a:solidFill>
                <a:effectLst/>
                <a:latin typeface="+mn-lt"/>
                <a:ea typeface="+mn-ea"/>
                <a:cs typeface="+mn-cs"/>
              </a:rPr>
              <a:t>年发现，在数值重正化群框架下，一次只增加一个格点，结果误差迅速降低</a:t>
            </a:r>
            <a:r>
              <a:rPr lang="en-US" altLang="ja-JP"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 Xiang and G. A. Gehring, J. Mag. Mag. Mat. 104-107, 861 (1992).</a:t>
            </a:r>
            <a:r>
              <a:rPr lang="en-US" altLang="ja-JP"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，给进一步拓展数值重正化群算法带来契机。随后，</a:t>
            </a:r>
            <a:r>
              <a:rPr lang="en-US" sz="1200" kern="1200" dirty="0">
                <a:solidFill>
                  <a:schemeClr val="tx1"/>
                </a:solidFill>
                <a:effectLst/>
                <a:latin typeface="+mn-lt"/>
                <a:ea typeface="+mn-ea"/>
                <a:cs typeface="+mn-cs"/>
              </a:rPr>
              <a:t>White</a:t>
            </a:r>
            <a:r>
              <a:rPr lang="ja-JP" altLang="en-US" sz="1200" kern="1200">
                <a:solidFill>
                  <a:schemeClr val="tx1"/>
                </a:solidFill>
                <a:effectLst/>
                <a:latin typeface="+mn-lt"/>
                <a:ea typeface="+mn-ea"/>
                <a:cs typeface="+mn-cs"/>
              </a:rPr>
              <a:t>提出密度矩阵重正化化群算法</a:t>
            </a:r>
            <a:r>
              <a:rPr lang="en-US" altLang="ja-JP"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S. R. White, Phys. Rev. Lett. 69, 2863 (1992); Phys. Rev. B 48, 10345 (1993).</a:t>
            </a:r>
            <a:r>
              <a:rPr lang="en-US" altLang="ja-JP"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在一次增加一个格点的基础上，创造性地提出了使用密度矩阵的本征值的大小作为对目标态的贡献度的大小来判断需要保留的状态，从而达到控制误差的目的。该方法一经提出，迅速得到推广应用，并提出各种变化版本，如动量空间密度矩阵重正化群算法</a:t>
            </a:r>
            <a:r>
              <a:rPr lang="en-US" altLang="ja-JP"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 Xiang, Phys. Rev. B 53, 10445 (1996).</a:t>
            </a:r>
            <a:r>
              <a:rPr lang="en-US" altLang="ja-JP"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、输运矩阵重正化群算法</a:t>
            </a:r>
            <a:r>
              <a:rPr lang="en-US" altLang="ja-JP"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 Nishino, J. Phys. Soc. </a:t>
            </a:r>
            <a:r>
              <a:rPr lang="en-US" sz="1200" kern="1200" dirty="0" err="1">
                <a:solidFill>
                  <a:schemeClr val="tx1"/>
                </a:solidFill>
                <a:effectLst/>
                <a:latin typeface="+mn-lt"/>
                <a:ea typeface="+mn-ea"/>
                <a:cs typeface="+mn-cs"/>
              </a:rPr>
              <a:t>Jpn</a:t>
            </a:r>
            <a:r>
              <a:rPr lang="en-US" sz="1200" kern="1200" dirty="0">
                <a:solidFill>
                  <a:schemeClr val="tx1"/>
                </a:solidFill>
                <a:effectLst/>
                <a:latin typeface="+mn-lt"/>
                <a:ea typeface="+mn-ea"/>
                <a:cs typeface="+mn-cs"/>
              </a:rPr>
              <a:t>. 64, 3598 (1995)</a:t>
            </a:r>
            <a:r>
              <a:rPr lang="ja-JP" altLang="en-US" sz="120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R. J. </a:t>
            </a:r>
            <a:r>
              <a:rPr lang="en-US" sz="1200" kern="1200" dirty="0" err="1">
                <a:solidFill>
                  <a:schemeClr val="tx1"/>
                </a:solidFill>
                <a:effectLst/>
                <a:latin typeface="+mn-lt"/>
                <a:ea typeface="+mn-ea"/>
                <a:cs typeface="+mn-cs"/>
              </a:rPr>
              <a:t>Bursill</a:t>
            </a:r>
            <a:r>
              <a:rPr lang="en-US" sz="1200" kern="1200" dirty="0">
                <a:solidFill>
                  <a:schemeClr val="tx1"/>
                </a:solidFill>
                <a:effectLst/>
                <a:latin typeface="+mn-lt"/>
                <a:ea typeface="+mn-ea"/>
                <a:cs typeface="+mn-cs"/>
              </a:rPr>
              <a:t>, T. Xiang, and G. A. Gehring, J. Phys.: </a:t>
            </a:r>
            <a:r>
              <a:rPr lang="en-US" sz="1200" kern="1200" dirty="0" err="1">
                <a:solidFill>
                  <a:schemeClr val="tx1"/>
                </a:solidFill>
                <a:effectLst/>
                <a:latin typeface="+mn-lt"/>
                <a:ea typeface="+mn-ea"/>
                <a:cs typeface="+mn-cs"/>
              </a:rPr>
              <a:t>Condens</a:t>
            </a:r>
            <a:r>
              <a:rPr lang="en-US" sz="1200" kern="1200" dirty="0">
                <a:solidFill>
                  <a:schemeClr val="tx1"/>
                </a:solidFill>
                <a:effectLst/>
                <a:latin typeface="+mn-lt"/>
                <a:ea typeface="+mn-ea"/>
                <a:cs typeface="+mn-cs"/>
              </a:rPr>
              <a:t>. Matter 8, L583 (1996)</a:t>
            </a:r>
            <a:r>
              <a:rPr lang="ja-JP" altLang="en-US" sz="120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X. Q. Wang, and T. Xiang, Phys. Rev. B 56, 5061 (1997)</a:t>
            </a:r>
            <a:r>
              <a:rPr lang="ja-JP" altLang="en-US" sz="120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N. Shibata, J. Phys. Soc. </a:t>
            </a:r>
            <a:r>
              <a:rPr lang="en-US" sz="1200" kern="1200" dirty="0" err="1">
                <a:solidFill>
                  <a:schemeClr val="tx1"/>
                </a:solidFill>
                <a:effectLst/>
                <a:latin typeface="+mn-lt"/>
                <a:ea typeface="+mn-ea"/>
                <a:cs typeface="+mn-cs"/>
              </a:rPr>
              <a:t>Jpn</a:t>
            </a:r>
            <a:r>
              <a:rPr lang="en-US" sz="1200" kern="1200" dirty="0">
                <a:solidFill>
                  <a:schemeClr val="tx1"/>
                </a:solidFill>
                <a:effectLst/>
                <a:latin typeface="+mn-lt"/>
                <a:ea typeface="+mn-ea"/>
                <a:cs typeface="+mn-cs"/>
              </a:rPr>
              <a:t>. 66, 2221 (1997).</a:t>
            </a:r>
            <a:r>
              <a:rPr lang="en-US" altLang="ja-JP"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、量子化学密度矩阵重正化群算法</a:t>
            </a:r>
            <a:r>
              <a:rPr lang="en-US" altLang="ja-JP"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S. R. White and R. L. Martin, J. Chem. Phys. 110, 4127 (1998).</a:t>
            </a:r>
            <a:r>
              <a:rPr lang="en-US" altLang="ja-JP"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、时间相关密度矩阵重正化群算法</a:t>
            </a:r>
            <a:r>
              <a:rPr lang="en-US" altLang="ja-JP"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M. A. </a:t>
            </a:r>
            <a:r>
              <a:rPr lang="en-US" sz="1200" kern="1200" dirty="0" err="1">
                <a:solidFill>
                  <a:schemeClr val="tx1"/>
                </a:solidFill>
                <a:effectLst/>
                <a:latin typeface="+mn-lt"/>
                <a:ea typeface="+mn-ea"/>
                <a:cs typeface="+mn-cs"/>
              </a:rPr>
              <a:t>Cazalilla</a:t>
            </a:r>
            <a:r>
              <a:rPr lang="en-US" sz="1200" kern="1200" dirty="0">
                <a:solidFill>
                  <a:schemeClr val="tx1"/>
                </a:solidFill>
                <a:effectLst/>
                <a:latin typeface="+mn-lt"/>
                <a:ea typeface="+mn-ea"/>
                <a:cs typeface="+mn-cs"/>
              </a:rPr>
              <a:t> and J. B. Marston, Phys. Rev. Lett. 88, 256403 (2002)</a:t>
            </a:r>
            <a:r>
              <a:rPr lang="ja-JP" altLang="en-US" sz="120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H.-</a:t>
            </a:r>
            <a:r>
              <a:rPr lang="en-US" sz="1200" kern="1200" dirty="0" err="1">
                <a:solidFill>
                  <a:schemeClr val="tx1"/>
                </a:solidFill>
                <a:effectLst/>
                <a:latin typeface="+mn-lt"/>
                <a:ea typeface="+mn-ea"/>
                <a:cs typeface="+mn-cs"/>
              </a:rPr>
              <a:t>G.Luo</a:t>
            </a:r>
            <a:r>
              <a:rPr lang="en-US" sz="1200" kern="1200" dirty="0">
                <a:solidFill>
                  <a:schemeClr val="tx1"/>
                </a:solidFill>
                <a:effectLst/>
                <a:latin typeface="+mn-lt"/>
                <a:ea typeface="+mn-ea"/>
                <a:cs typeface="+mn-cs"/>
              </a:rPr>
              <a:t>, T. Xiang, and X. Q. Wang, Phys. Rev. Lett. 91, 049701 (2003).</a:t>
            </a:r>
            <a:r>
              <a:rPr lang="en-US" altLang="ja-JP"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以及动力学密度矩阵重正化群算法</a:t>
            </a:r>
            <a:r>
              <a:rPr lang="en-US" altLang="ja-JP"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 </a:t>
            </a:r>
            <a:r>
              <a:rPr lang="en-US" sz="1200" kern="1200" dirty="0" err="1">
                <a:solidFill>
                  <a:schemeClr val="tx1"/>
                </a:solidFill>
                <a:effectLst/>
                <a:latin typeface="+mn-lt"/>
                <a:ea typeface="+mn-ea"/>
                <a:cs typeface="+mn-cs"/>
              </a:rPr>
              <a:t>Jeckelmann</a:t>
            </a:r>
            <a:r>
              <a:rPr lang="en-US" sz="1200" kern="1200" dirty="0">
                <a:solidFill>
                  <a:schemeClr val="tx1"/>
                </a:solidFill>
                <a:effectLst/>
                <a:latin typeface="+mn-lt"/>
                <a:ea typeface="+mn-ea"/>
                <a:cs typeface="+mn-cs"/>
              </a:rPr>
              <a:t>, Phys. Rev. B 66, 045114 (2002).</a:t>
            </a:r>
            <a:r>
              <a:rPr lang="en-US" altLang="ja-JP"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等。近十年，这些算法不断得到更新及更宽范围的应用</a:t>
            </a:r>
            <a:r>
              <a:rPr lang="en-US" altLang="ja-JP"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G. K. L. Chan and M. Head-Gordon, J. Chem. Phys. 118, 8551 (2003)</a:t>
            </a:r>
            <a:r>
              <a:rPr lang="ja-JP" altLang="en-US" sz="120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H.-G. Luo, M.-P. Qin, and T. Xiang</a:t>
            </a:r>
            <a:r>
              <a:rPr lang="ja-JP" altLang="en-US" sz="120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Phys. Rev. B 81, 235129 (2010)</a:t>
            </a:r>
            <a:r>
              <a:rPr lang="ja-JP" altLang="en-US" sz="120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G. Vidal, Phys. Rev. Lett., 93, 040502 (2004)</a:t>
            </a:r>
            <a:r>
              <a:rPr lang="ja-JP" altLang="en-US" sz="120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 R. White, and A. E. </a:t>
            </a:r>
            <a:r>
              <a:rPr lang="en-US" sz="1200" kern="1200" dirty="0" err="1">
                <a:solidFill>
                  <a:schemeClr val="tx1"/>
                </a:solidFill>
                <a:effectLst/>
                <a:latin typeface="+mn-lt"/>
                <a:ea typeface="+mn-ea"/>
                <a:cs typeface="+mn-cs"/>
              </a:rPr>
              <a:t>Feiguin</a:t>
            </a:r>
            <a:r>
              <a:rPr lang="en-US" sz="1200" kern="1200" dirty="0">
                <a:solidFill>
                  <a:schemeClr val="tx1"/>
                </a:solidFill>
                <a:effectLst/>
                <a:latin typeface="+mn-lt"/>
                <a:ea typeface="+mn-ea"/>
                <a:cs typeface="+mn-cs"/>
              </a:rPr>
              <a:t>, Phys. Rev. Lett. 93, 076401 (2004); A. J. Daley, C. </a:t>
            </a:r>
            <a:r>
              <a:rPr lang="en-US" sz="1200" kern="1200" dirty="0" err="1">
                <a:solidFill>
                  <a:schemeClr val="tx1"/>
                </a:solidFill>
                <a:effectLst/>
                <a:latin typeface="+mn-lt"/>
                <a:ea typeface="+mn-ea"/>
                <a:cs typeface="+mn-cs"/>
              </a:rPr>
              <a:t>Kollath</a:t>
            </a:r>
            <a:r>
              <a:rPr lang="en-US" sz="1200" kern="1200" dirty="0">
                <a:solidFill>
                  <a:schemeClr val="tx1"/>
                </a:solidFill>
                <a:effectLst/>
                <a:latin typeface="+mn-lt"/>
                <a:ea typeface="+mn-ea"/>
                <a:cs typeface="+mn-cs"/>
              </a:rPr>
              <a:t>, U. </a:t>
            </a:r>
            <a:r>
              <a:rPr lang="en-US" sz="1200" kern="1200" dirty="0" err="1">
                <a:solidFill>
                  <a:schemeClr val="tx1"/>
                </a:solidFill>
                <a:effectLst/>
                <a:latin typeface="+mn-lt"/>
                <a:ea typeface="+mn-ea"/>
                <a:cs typeface="+mn-cs"/>
              </a:rPr>
              <a:t>Schollwöck</a:t>
            </a:r>
            <a:r>
              <a:rPr lang="en-US" sz="1200" kern="1200" dirty="0">
                <a:solidFill>
                  <a:schemeClr val="tx1"/>
                </a:solidFill>
                <a:effectLst/>
                <a:latin typeface="+mn-lt"/>
                <a:ea typeface="+mn-ea"/>
                <a:cs typeface="+mn-cs"/>
              </a:rPr>
              <a:t>, and G. Vidal, J. Stat. Mech.: </a:t>
            </a:r>
            <a:r>
              <a:rPr lang="en-US" sz="1200" kern="1200" dirty="0" err="1">
                <a:solidFill>
                  <a:schemeClr val="tx1"/>
                </a:solidFill>
                <a:effectLst/>
                <a:latin typeface="+mn-lt"/>
                <a:ea typeface="+mn-ea"/>
                <a:cs typeface="+mn-cs"/>
              </a:rPr>
              <a:t>Theor</a:t>
            </a:r>
            <a:r>
              <a:rPr lang="en-US" sz="1200" kern="1200" dirty="0">
                <a:solidFill>
                  <a:schemeClr val="tx1"/>
                </a:solidFill>
                <a:effectLst/>
                <a:latin typeface="+mn-lt"/>
                <a:ea typeface="+mn-ea"/>
                <a:cs typeface="+mn-cs"/>
              </a:rPr>
              <a:t>. Exp., P04005 (2004).</a:t>
            </a:r>
            <a:r>
              <a:rPr lang="en-US" altLang="ja-JP"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。随着计算机水平的提高，采取蛮力计算，密度矩阵重正化群算法也扩展二维系统，并对一些基本问题提供了建设性的结论</a:t>
            </a:r>
            <a:r>
              <a:rPr lang="en-US" altLang="ja-JP"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E.M. </a:t>
            </a:r>
            <a:r>
              <a:rPr lang="en-US" sz="1200" kern="1200" dirty="0" err="1">
                <a:solidFill>
                  <a:schemeClr val="tx1"/>
                </a:solidFill>
                <a:effectLst/>
                <a:latin typeface="+mn-lt"/>
                <a:ea typeface="+mn-ea"/>
                <a:cs typeface="+mn-cs"/>
              </a:rPr>
              <a:t>Stoudenmire</a:t>
            </a:r>
            <a:r>
              <a:rPr lang="en-US" sz="1200" kern="1200" dirty="0">
                <a:solidFill>
                  <a:schemeClr val="tx1"/>
                </a:solidFill>
                <a:effectLst/>
                <a:latin typeface="+mn-lt"/>
                <a:ea typeface="+mn-ea"/>
                <a:cs typeface="+mn-cs"/>
              </a:rPr>
              <a:t> and Steven R. White</a:t>
            </a:r>
            <a:r>
              <a:rPr lang="ja-JP" altLang="en-US" sz="1200" kern="1200">
                <a:solidFill>
                  <a:schemeClr val="tx1"/>
                </a:solidFill>
                <a:effectLst/>
                <a:latin typeface="+mn-lt"/>
                <a:ea typeface="+mn-ea"/>
                <a:cs typeface="+mn-cs"/>
              </a:rPr>
              <a:t>，</a:t>
            </a:r>
            <a:r>
              <a:rPr lang="en-US" sz="1200" b="1" kern="1200" dirty="0">
                <a:solidFill>
                  <a:schemeClr val="tx1"/>
                </a:solidFill>
                <a:effectLst/>
                <a:latin typeface="+mn-lt"/>
                <a:ea typeface="+mn-ea"/>
                <a:cs typeface="+mn-cs"/>
              </a:rPr>
              <a:t>Ann. Rev. </a:t>
            </a:r>
            <a:r>
              <a:rPr lang="en-US" sz="1200" b="1" kern="1200" dirty="0" err="1">
                <a:solidFill>
                  <a:schemeClr val="tx1"/>
                </a:solidFill>
                <a:effectLst/>
                <a:latin typeface="+mn-lt"/>
                <a:ea typeface="+mn-ea"/>
                <a:cs typeface="+mn-cs"/>
              </a:rPr>
              <a:t>Condens</a:t>
            </a:r>
            <a:r>
              <a:rPr lang="en-US" sz="1200" b="1" kern="1200" dirty="0">
                <a:solidFill>
                  <a:schemeClr val="tx1"/>
                </a:solidFill>
                <a:effectLst/>
                <a:latin typeface="+mn-lt"/>
                <a:ea typeface="+mn-ea"/>
                <a:cs typeface="+mn-cs"/>
              </a:rPr>
              <a:t>. Matter Phys. </a:t>
            </a:r>
            <a:r>
              <a:rPr lang="en-US" sz="1200" kern="1200" dirty="0">
                <a:solidFill>
                  <a:schemeClr val="tx1"/>
                </a:solidFill>
                <a:effectLst/>
                <a:latin typeface="+mn-lt"/>
                <a:ea typeface="+mn-ea"/>
                <a:cs typeface="+mn-cs"/>
              </a:rPr>
              <a:t>3,111-128(2012)</a:t>
            </a:r>
            <a:r>
              <a:rPr lang="en-US" altLang="ja-JP"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a:t>
            </a:r>
            <a:r>
              <a:rPr lang="en-US" dirty="0">
                <a:effectLst/>
              </a:rPr>
              <a:t> </a:t>
            </a:r>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32</a:t>
            </a:fld>
            <a:endParaRPr lang="en-US"/>
          </a:p>
        </p:txBody>
      </p:sp>
    </p:spTree>
    <p:extLst>
      <p:ext uri="{BB962C8B-B14F-4D97-AF65-F5344CB8AC3E}">
        <p14:creationId xmlns:p14="http://schemas.microsoft.com/office/powerpoint/2010/main" val="3340193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强关联问题，从理论研究的角度上讲，困难主要来自于两个方面：一是我们对强关联问题的了解不全面，对其缺乏完整和准确的物理图像描述；二是在强关联系统，粒子之间的相互作用很强，不能用微扰论或其它比较成熟的理论方法研究，非微扰的平均场近似要假设系统存在或近似存在某种长程序，局限性也比较大。</a:t>
            </a:r>
            <a:r>
              <a:rPr lang="en-US" dirty="0">
                <a:effectLst/>
              </a:rPr>
              <a:t> </a:t>
            </a:r>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33</a:t>
            </a:fld>
            <a:endParaRPr lang="en-US"/>
          </a:p>
        </p:txBody>
      </p:sp>
    </p:spTree>
    <p:extLst>
      <p:ext uri="{BB962C8B-B14F-4D97-AF65-F5344CB8AC3E}">
        <p14:creationId xmlns:p14="http://schemas.microsoft.com/office/powerpoint/2010/main" val="1574679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软凝聚态物理以复杂流体、液晶、多层膜、蛋白质的折叠等为研究对象。软凝聚态物理学的诞生，以法国著名物理学家</a:t>
            </a:r>
            <a:r>
              <a:rPr lang="en-US"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G</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de </a:t>
            </a:r>
            <a:r>
              <a:rPr lang="en-US" altLang="zh-CN" sz="1200" b="0" i="0" u="none" strike="noStrike" kern="1200" dirty="0" err="1">
                <a:solidFill>
                  <a:schemeClr val="tx1"/>
                </a:solidFill>
                <a:effectLst/>
                <a:latin typeface="+mn-lt"/>
                <a:ea typeface="+mn-ea"/>
                <a:cs typeface="+mn-cs"/>
              </a:rPr>
              <a:t>Gennes</a:t>
            </a:r>
            <a:r>
              <a:rPr lang="en-US" altLang="zh-CN" sz="1200" b="0" i="0" u="none" strike="noStrike" kern="1200" dirty="0">
                <a:solidFill>
                  <a:schemeClr val="tx1"/>
                </a:solidFill>
                <a:effectLst/>
                <a:latin typeface="+mn-lt"/>
                <a:ea typeface="+mn-ea"/>
                <a:cs typeface="+mn-cs"/>
              </a:rPr>
              <a:t> 1991</a:t>
            </a:r>
            <a:r>
              <a:rPr lang="zh-CN" altLang="en-US" sz="1200" b="0" i="0" u="none" strike="noStrike" kern="1200" dirty="0">
                <a:solidFill>
                  <a:schemeClr val="tx1"/>
                </a:solidFill>
                <a:effectLst/>
                <a:latin typeface="+mn-lt"/>
                <a:ea typeface="+mn-ea"/>
                <a:cs typeface="+mn-cs"/>
              </a:rPr>
              <a:t>年获得诺贝尔物理学奖为标志。当年，</a:t>
            </a:r>
            <a:r>
              <a:rPr lang="en-US"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G</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de </a:t>
            </a:r>
            <a:r>
              <a:rPr lang="en-US" altLang="zh-CN" sz="1200" b="0" i="0" u="none" strike="noStrike" kern="1200" dirty="0" err="1">
                <a:solidFill>
                  <a:schemeClr val="tx1"/>
                </a:solidFill>
                <a:effectLst/>
                <a:latin typeface="+mn-lt"/>
                <a:ea typeface="+mn-ea"/>
                <a:cs typeface="+mn-cs"/>
              </a:rPr>
              <a:t>Gennes</a:t>
            </a:r>
            <a:r>
              <a:rPr lang="zh-CN" altLang="en-US" sz="1200" b="0" i="0" u="none" strike="noStrike" kern="1200" dirty="0">
                <a:solidFill>
                  <a:schemeClr val="tx1"/>
                </a:solidFill>
                <a:effectLst/>
                <a:latin typeface="+mn-lt"/>
                <a:ea typeface="+mn-ea"/>
                <a:cs typeface="+mn-cs"/>
              </a:rPr>
              <a:t>提出软物质的概念，以后每年发表于各类物理学杂志的有关软物质的论文逐年增加。从此软物质研究作为物理学的一个重要研究方向得到了广泛的认可。</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软物质是处于固体与理想流体的复杂态物质，软物质对于外界微小扰动的敏感性、非线性相应、自组织行为等特征，决定了此类物质与通常的固体、气体和液体大不相同。软物质具有流体热涨落和固态的约束共存的新行为。体现了其组成、结构和相互作用的复杂性和特殊性。软物质的丰富内涵和广泛的应用背景引起越来越多物理学家的兴趣，是具挑战性和迫切感的重要研究方向，已成为凝聚态物理研究的重要前沿领域。</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软物质领域广阔、内容丰富，涉及几乎所有的现代探测手段，如：原子力显微镜、扫描近场光学显微镜、共聚焦显微镜、低温电镜、</a:t>
            </a:r>
            <a:r>
              <a:rPr lang="en-US" altLang="zh-CN" sz="1200" b="0" i="0" u="none" strike="noStrike" kern="1200" dirty="0">
                <a:solidFill>
                  <a:schemeClr val="tx1"/>
                </a:solidFill>
                <a:effectLst/>
                <a:latin typeface="+mn-lt"/>
                <a:ea typeface="+mn-ea"/>
                <a:cs typeface="+mn-cs"/>
              </a:rPr>
              <a:t>X</a:t>
            </a:r>
            <a:r>
              <a:rPr lang="zh-CN" altLang="en-US" sz="1200" b="0" i="0" u="none" strike="noStrike" kern="1200" dirty="0">
                <a:solidFill>
                  <a:schemeClr val="tx1"/>
                </a:solidFill>
                <a:effectLst/>
                <a:latin typeface="+mn-lt"/>
                <a:ea typeface="+mn-ea"/>
                <a:cs typeface="+mn-cs"/>
              </a:rPr>
              <a:t>射线、中子散射、单分子操纵与检测、荧光技术等等。目前，对其研究已从宏观水平深人到分子级水平，尤其对其结构和性质的研究已有很大进展。但是由于相应体系的极端复杂性，人们对于软物质的研究正方兴未艾。</a:t>
            </a:r>
            <a:endParaRPr lang="zh-CN" altLang="en-US" dirty="0"/>
          </a:p>
        </p:txBody>
      </p:sp>
      <p:sp>
        <p:nvSpPr>
          <p:cNvPr id="4" name="灯片编号占位符 3"/>
          <p:cNvSpPr>
            <a:spLocks noGrp="1"/>
          </p:cNvSpPr>
          <p:nvPr>
            <p:ph type="sldNum" sz="quarter" idx="5"/>
          </p:nvPr>
        </p:nvSpPr>
        <p:spPr/>
        <p:txBody>
          <a:bodyPr/>
          <a:lstStyle/>
          <a:p>
            <a:fld id="{E252C2AB-1AD4-D44A-BA2A-0D8E8089BABF}" type="slidenum">
              <a:rPr lang="en-US" smtClean="0"/>
              <a:t>34</a:t>
            </a:fld>
            <a:endParaRPr lang="en-US"/>
          </a:p>
        </p:txBody>
      </p:sp>
    </p:spTree>
    <p:extLst>
      <p:ext uri="{BB962C8B-B14F-4D97-AF65-F5344CB8AC3E}">
        <p14:creationId xmlns:p14="http://schemas.microsoft.com/office/powerpoint/2010/main" val="1275830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Hyllerass</a:t>
            </a:r>
            <a:r>
              <a:rPr lang="zh-CN" altLang="zh-CN" sz="1200" kern="1200" dirty="0">
                <a:solidFill>
                  <a:schemeClr val="tx1"/>
                </a:solidFill>
                <a:effectLst/>
                <a:latin typeface="+mn-lt"/>
                <a:ea typeface="+mn-ea"/>
                <a:cs typeface="+mn-cs"/>
              </a:rPr>
              <a:t>利用变分计算精确求解</a:t>
            </a:r>
            <a:r>
              <a:rPr lang="en-US" altLang="zh-CN" sz="1200" kern="1200" dirty="0">
                <a:solidFill>
                  <a:schemeClr val="tx1"/>
                </a:solidFill>
                <a:effectLst/>
                <a:latin typeface="+mn-lt"/>
                <a:ea typeface="+mn-ea"/>
                <a:cs typeface="+mn-cs"/>
              </a:rPr>
              <a:t>He</a:t>
            </a:r>
            <a:r>
              <a:rPr lang="zh-CN" altLang="zh-CN" sz="1200" kern="1200" dirty="0">
                <a:solidFill>
                  <a:schemeClr val="tx1"/>
                </a:solidFill>
                <a:effectLst/>
                <a:latin typeface="+mn-lt"/>
                <a:ea typeface="+mn-ea"/>
                <a:cs typeface="+mn-cs"/>
              </a:rPr>
              <a:t>原子和</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Be2+</a:t>
            </a:r>
            <a:r>
              <a:rPr lang="zh-CN" altLang="zh-CN" sz="1200" kern="1200" dirty="0">
                <a:solidFill>
                  <a:schemeClr val="tx1"/>
                </a:solidFill>
                <a:effectLst/>
                <a:latin typeface="+mn-lt"/>
                <a:ea typeface="+mn-ea"/>
                <a:cs typeface="+mn-cs"/>
              </a:rPr>
              <a:t>离子的定态薛定谔方程，得到</a:t>
            </a:r>
            <a:r>
              <a:rPr lang="en-US" altLang="zh-CN" sz="1200" kern="1200" dirty="0">
                <a:solidFill>
                  <a:schemeClr val="tx1"/>
                </a:solidFill>
                <a:effectLst/>
                <a:latin typeface="+mn-lt"/>
                <a:ea typeface="+mn-ea"/>
                <a:cs typeface="+mn-cs"/>
              </a:rPr>
              <a:t>He</a:t>
            </a:r>
            <a:r>
              <a:rPr lang="zh-CN" altLang="zh-CN" sz="1200" kern="1200" dirty="0">
                <a:solidFill>
                  <a:schemeClr val="tx1"/>
                </a:solidFill>
                <a:effectLst/>
                <a:latin typeface="+mn-lt"/>
                <a:ea typeface="+mn-ea"/>
                <a:cs typeface="+mn-cs"/>
              </a:rPr>
              <a:t>原子的电离能和</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离子的亲和能，和实验结果精确一致，验证了薛定谔方程在描述氢原子以外原子体系的正确性，从而也验证了量子力学在描述原子体系的正确性，对量子力学的发展起到了重要作用。从量子力学刚刚建立，人们就发展了变分、自洽场等数值计算方法，利用计算机研究原子分子的能级结构和定态之间的跃迁截面（矩阵元）。核武器的发展需要大量原子分子和光相互作用的截面数据和能级结构数据，极大的促进了计算原子分子物理的发展。以自洽场（类）为代表的能级结构和定态波函数的计算和以密耦合（</a:t>
            </a:r>
            <a:r>
              <a:rPr lang="en-US" altLang="zh-CN" sz="1200" kern="1200" dirty="0">
                <a:solidFill>
                  <a:schemeClr val="tx1"/>
                </a:solidFill>
                <a:effectLst/>
                <a:latin typeface="+mn-lt"/>
                <a:ea typeface="+mn-ea"/>
                <a:cs typeface="+mn-cs"/>
              </a:rPr>
              <a:t>close-coupling</a:t>
            </a:r>
            <a:r>
              <a:rPr lang="zh-CN" altLang="zh-CN" sz="1200" kern="1200" dirty="0">
                <a:solidFill>
                  <a:schemeClr val="tx1"/>
                </a:solidFill>
                <a:effectLst/>
                <a:latin typeface="+mn-lt"/>
                <a:ea typeface="+mn-ea"/>
                <a:cs typeface="+mn-cs"/>
              </a:rPr>
              <a:t>）（类）为代表的碰撞截面（跃迁矩阵元）的计算，直到二十世纪九十年代之前都是计算原子与分子物理的主要研究内容。虽然电子关联等基本问题还远没有获得解决，主要是通过微扰理论近似计算，但是这些理论模型和相关的数值计算方法，可以对整个元素周期表内的所有原子和各价离子基态和低激发态的能级结构和相关的跃迁截面给出基本正确的描述，产生了大量的原子分子数据，满足工程设计和相关基础研究（例如天体物理）的需要。这方面的主要代表性工作有</a:t>
            </a:r>
            <a:r>
              <a:rPr lang="en-US" altLang="zh-CN" sz="1200" kern="1200" dirty="0">
                <a:solidFill>
                  <a:schemeClr val="tx1"/>
                </a:solidFill>
                <a:effectLst/>
                <a:latin typeface="+mn-lt"/>
                <a:ea typeface="+mn-ea"/>
                <a:cs typeface="+mn-cs"/>
              </a:rPr>
              <a:t>Fisher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Grant[2]</a:t>
            </a:r>
            <a:r>
              <a:rPr lang="zh-CN" altLang="zh-CN" sz="1200" kern="1200" dirty="0">
                <a:solidFill>
                  <a:schemeClr val="tx1"/>
                </a:solidFill>
                <a:effectLst/>
                <a:latin typeface="+mn-lt"/>
                <a:ea typeface="+mn-ea"/>
                <a:cs typeface="+mn-cs"/>
              </a:rPr>
              <a:t>的非相对论及相对论的自洽场理论和计算软件（包含单组态和多组态的自洽场计算），</a:t>
            </a:r>
            <a:r>
              <a:rPr lang="en-US" altLang="zh-CN" sz="1200" kern="1200" dirty="0">
                <a:solidFill>
                  <a:schemeClr val="tx1"/>
                </a:solidFill>
                <a:effectLst/>
                <a:latin typeface="+mn-lt"/>
                <a:ea typeface="+mn-ea"/>
                <a:cs typeface="+mn-cs"/>
              </a:rPr>
              <a:t>Cowan[3]</a:t>
            </a:r>
            <a:r>
              <a:rPr lang="zh-CN" altLang="zh-CN" sz="1200" kern="1200" dirty="0">
                <a:solidFill>
                  <a:schemeClr val="tx1"/>
                </a:solidFill>
                <a:effectLst/>
                <a:latin typeface="+mn-lt"/>
                <a:ea typeface="+mn-ea"/>
                <a:cs typeface="+mn-cs"/>
              </a:rPr>
              <a:t>的著作和相关计算程序等等，还有以</a:t>
            </a:r>
            <a:r>
              <a:rPr lang="en-US" altLang="zh-CN" sz="1200" kern="1200" dirty="0">
                <a:solidFill>
                  <a:schemeClr val="tx1"/>
                </a:solidFill>
                <a:effectLst/>
                <a:latin typeface="+mn-lt"/>
                <a:ea typeface="+mn-ea"/>
                <a:cs typeface="+mn-cs"/>
              </a:rPr>
              <a:t>Seaton[4], Burke[5], </a:t>
            </a:r>
            <a:r>
              <a:rPr lang="en-US" altLang="zh-CN" sz="1200" kern="1200" dirty="0" err="1">
                <a:solidFill>
                  <a:schemeClr val="tx1"/>
                </a:solidFill>
                <a:effectLst/>
                <a:latin typeface="+mn-lt"/>
                <a:ea typeface="+mn-ea"/>
                <a:cs typeface="+mn-cs"/>
              </a:rPr>
              <a:t>Fano</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为代表的多通道密耦合（</a:t>
            </a:r>
            <a:r>
              <a:rPr lang="en-US" altLang="zh-CN" sz="1200" kern="1200" dirty="0">
                <a:solidFill>
                  <a:schemeClr val="tx1"/>
                </a:solidFill>
                <a:effectLst/>
                <a:latin typeface="+mn-lt"/>
                <a:ea typeface="+mn-ea"/>
                <a:cs typeface="+mn-cs"/>
              </a:rPr>
              <a:t>multi-channel close-coupling</a:t>
            </a:r>
            <a:r>
              <a:rPr lang="zh-CN" altLang="zh-CN" sz="1200" kern="1200" dirty="0">
                <a:solidFill>
                  <a:schemeClr val="tx1"/>
                </a:solidFill>
                <a:effectLst/>
                <a:latin typeface="+mn-lt"/>
                <a:ea typeface="+mn-ea"/>
                <a:cs typeface="+mn-cs"/>
              </a:rPr>
              <a:t>）理论和相关计算程序等等，还有以</a:t>
            </a:r>
            <a:r>
              <a:rPr lang="en-US" altLang="zh-CN" sz="1200" kern="1200" dirty="0">
                <a:solidFill>
                  <a:schemeClr val="tx1"/>
                </a:solidFill>
                <a:effectLst/>
                <a:latin typeface="+mn-lt"/>
                <a:ea typeface="+mn-ea"/>
                <a:cs typeface="+mn-cs"/>
              </a:rPr>
              <a:t>Gaussian[7]</a:t>
            </a:r>
            <a:r>
              <a:rPr lang="zh-CN" altLang="zh-CN" sz="1200" kern="1200" dirty="0">
                <a:solidFill>
                  <a:schemeClr val="tx1"/>
                </a:solidFill>
                <a:effectLst/>
                <a:latin typeface="+mn-lt"/>
                <a:ea typeface="+mn-ea"/>
                <a:cs typeface="+mn-cs"/>
              </a:rPr>
              <a:t>系列版本为代表的商业软件。我国的研究，在这个发展阶段很少有重要的贡献</a:t>
            </a:r>
            <a:endParaRPr lang="zh-CN" altLang="en-US" dirty="0"/>
          </a:p>
        </p:txBody>
      </p:sp>
      <p:sp>
        <p:nvSpPr>
          <p:cNvPr id="4" name="灯片编号占位符 3"/>
          <p:cNvSpPr>
            <a:spLocks noGrp="1"/>
          </p:cNvSpPr>
          <p:nvPr>
            <p:ph type="sldNum" sz="quarter" idx="10"/>
          </p:nvPr>
        </p:nvSpPr>
        <p:spPr/>
        <p:txBody>
          <a:bodyPr/>
          <a:lstStyle/>
          <a:p>
            <a:fld id="{E252C2AB-1AD4-D44A-BA2A-0D8E8089BABF}" type="slidenum">
              <a:rPr lang="en-US" smtClean="0"/>
              <a:t>35</a:t>
            </a:fld>
            <a:endParaRPr lang="en-US"/>
          </a:p>
        </p:txBody>
      </p:sp>
    </p:spTree>
    <p:extLst>
      <p:ext uri="{BB962C8B-B14F-4D97-AF65-F5344CB8AC3E}">
        <p14:creationId xmlns:p14="http://schemas.microsoft.com/office/powerpoint/2010/main" val="3888974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计算核物理在核科学技术发展中具有重要的战略地位。仅以核技术、核能发展对基础数据的需求为例。核数据在核能设施以及核武器的设计以及建造上具有极端重要的作用。一些重要的核结构、核反应数据无法通过实验直接测量，必须利用合适的理论模型计算得到。</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计算核物理的特点与原子核的复杂性紧密相连，具体如下：</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）涉及的基本相互作用多；</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）涉及的理论模型多；</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）涉及到少体和有限多体问题；</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）涉及的时间和空间尺度跨度大。一定数目的核子结合起来形成一个原子核，强相互作用起主导作用；与分子间力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范德瓦尔斯力是电磁相互作用的剩余相互作用类似，核力主要是强相互作用的剩余相互作用。质子带电，所以质子之间存在电磁相互作用。原子核的</a:t>
            </a:r>
            <a:r>
              <a:rPr lang="en-US" altLang="zh-CN" sz="1200" i="1"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衰变等过程受弱相互作用支配。对于中子星等致密星体，引力至关重要。因此，在核物理研究中，需要考虑四种基本相互作用。</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252C2AB-1AD4-D44A-BA2A-0D8E8089BABF}" type="slidenum">
              <a:rPr lang="en-US" smtClean="0"/>
              <a:t>36</a:t>
            </a:fld>
            <a:endParaRPr lang="en-US"/>
          </a:p>
        </p:txBody>
      </p:sp>
    </p:spTree>
    <p:extLst>
      <p:ext uri="{BB962C8B-B14F-4D97-AF65-F5344CB8AC3E}">
        <p14:creationId xmlns:p14="http://schemas.microsoft.com/office/powerpoint/2010/main" val="475513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b="1" dirty="0"/>
              <a:t>量子场论中的圏图计算</a:t>
            </a:r>
            <a:endParaRPr lang="en-US" altLang="zh-CN" b="1" dirty="0"/>
          </a:p>
          <a:p>
            <a:pPr marL="0" indent="0">
              <a:buNone/>
            </a:pPr>
            <a:endParaRPr lang="zh-CN" altLang="zh-CN" dirty="0"/>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包含多体末态的多圏图计算是当前的主要发展方向，它对从高能对撞实验数据中正确得到有效物理信息至关重要。</a:t>
            </a:r>
          </a:p>
          <a:p>
            <a:r>
              <a:rPr lang="zh-CN" altLang="zh-CN" sz="1200" kern="1200" dirty="0">
                <a:solidFill>
                  <a:schemeClr val="tx1"/>
                </a:solidFill>
                <a:effectLst/>
                <a:latin typeface="+mn-lt"/>
                <a:ea typeface="+mn-ea"/>
                <a:cs typeface="+mn-cs"/>
              </a:rPr>
              <a:t>从形式上，圏图计算可分为解析计算和数值计算。早期由于处理的问题相对简单，大部分是做解析计算；随着所处理问题复杂度的上升，目前主流方法是解析计算辅助下做数值计算。</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b="1" dirty="0"/>
              <a:t>格点量子色动力学（格点</a:t>
            </a:r>
            <a:r>
              <a:rPr lang="en-US" altLang="zh-CN" b="1" dirty="0"/>
              <a:t>QCD</a:t>
            </a:r>
            <a:r>
              <a:rPr lang="zh-CN" altLang="zh-CN" b="1" dirty="0"/>
              <a:t>）的大规模数值模拟研究</a:t>
            </a:r>
            <a:endParaRPr lang="zh-CN" altLang="en-US" b="1" dirty="0"/>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格点</a:t>
            </a:r>
            <a:r>
              <a:rPr lang="en-US" altLang="zh-CN" sz="1200" kern="1200" dirty="0">
                <a:solidFill>
                  <a:schemeClr val="tx1"/>
                </a:solidFill>
                <a:effectLst/>
                <a:latin typeface="+mn-lt"/>
                <a:ea typeface="+mn-ea"/>
                <a:cs typeface="+mn-cs"/>
              </a:rPr>
              <a:t>QCD</a:t>
            </a:r>
            <a:r>
              <a:rPr lang="zh-CN" altLang="zh-CN" sz="1200" kern="1200" dirty="0">
                <a:solidFill>
                  <a:schemeClr val="tx1"/>
                </a:solidFill>
                <a:effectLst/>
                <a:latin typeface="+mn-lt"/>
                <a:ea typeface="+mn-ea"/>
                <a:cs typeface="+mn-cs"/>
              </a:rPr>
              <a:t>从严格意义上讲是</a:t>
            </a:r>
            <a:r>
              <a:rPr lang="en-US" altLang="zh-CN" sz="1200" kern="1200" dirty="0">
                <a:solidFill>
                  <a:schemeClr val="tx1"/>
                </a:solidFill>
                <a:effectLst/>
                <a:latin typeface="+mn-lt"/>
                <a:ea typeface="+mn-ea"/>
                <a:cs typeface="+mn-cs"/>
              </a:rPr>
              <a:t>QCD</a:t>
            </a:r>
            <a:r>
              <a:rPr lang="zh-CN" altLang="zh-CN" sz="1200" kern="1200" dirty="0">
                <a:solidFill>
                  <a:schemeClr val="tx1"/>
                </a:solidFill>
                <a:effectLst/>
                <a:latin typeface="+mn-lt"/>
                <a:ea typeface="+mn-ea"/>
                <a:cs typeface="+mn-cs"/>
              </a:rPr>
              <a:t>的一种正规化方案，在对四维时空的离散化后自然引入紫外截断，避免了微扰</a:t>
            </a:r>
            <a:r>
              <a:rPr lang="en-US" altLang="zh-CN" sz="1200" kern="1200" dirty="0">
                <a:solidFill>
                  <a:schemeClr val="tx1"/>
                </a:solidFill>
                <a:effectLst/>
                <a:latin typeface="+mn-lt"/>
                <a:ea typeface="+mn-ea"/>
                <a:cs typeface="+mn-cs"/>
              </a:rPr>
              <a:t>QCD</a:t>
            </a:r>
            <a:r>
              <a:rPr lang="zh-CN" altLang="zh-CN" sz="1200" kern="1200" dirty="0">
                <a:solidFill>
                  <a:schemeClr val="tx1"/>
                </a:solidFill>
                <a:effectLst/>
                <a:latin typeface="+mn-lt"/>
                <a:ea typeface="+mn-ea"/>
                <a:cs typeface="+mn-cs"/>
              </a:rPr>
              <a:t>方法中的紫外发散，也使</a:t>
            </a:r>
            <a:r>
              <a:rPr lang="en-US" altLang="zh-CN" sz="1200" kern="1200" dirty="0">
                <a:solidFill>
                  <a:schemeClr val="tx1"/>
                </a:solidFill>
                <a:effectLst/>
                <a:latin typeface="+mn-lt"/>
                <a:ea typeface="+mn-ea"/>
                <a:cs typeface="+mn-cs"/>
              </a:rPr>
              <a:t>QCD</a:t>
            </a:r>
            <a:r>
              <a:rPr lang="zh-CN" altLang="zh-CN" sz="1200" kern="1200" dirty="0">
                <a:solidFill>
                  <a:schemeClr val="tx1"/>
                </a:solidFill>
                <a:effectLst/>
                <a:latin typeface="+mn-lt"/>
                <a:ea typeface="+mn-ea"/>
                <a:cs typeface="+mn-cs"/>
              </a:rPr>
              <a:t>求解问题转化为具有近邻相互作用的多自由度系统的统计物理问题</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格点</a:t>
            </a:r>
            <a:r>
              <a:rPr lang="en-US" altLang="zh-CN" sz="1200" kern="1200" dirty="0">
                <a:solidFill>
                  <a:schemeClr val="tx1"/>
                </a:solidFill>
                <a:effectLst/>
                <a:latin typeface="+mn-lt"/>
                <a:ea typeface="+mn-ea"/>
                <a:cs typeface="+mn-cs"/>
              </a:rPr>
              <a:t>QCD</a:t>
            </a:r>
            <a:r>
              <a:rPr lang="zh-CN" altLang="zh-CN" sz="1200" kern="1200" dirty="0">
                <a:solidFill>
                  <a:schemeClr val="tx1"/>
                </a:solidFill>
                <a:effectLst/>
                <a:latin typeface="+mn-lt"/>
                <a:ea typeface="+mn-ea"/>
                <a:cs typeface="+mn-cs"/>
              </a:rPr>
              <a:t>计算的系统误差大致来源于三个方面：第一是因时空离散化为四维时空格子带来的有限格距（相应于固体物理中的晶格常数）误差，这可以通过连续极限外推来控制；第二是四维时空格子的有限体积效应，可以通过增大格子体系来消除；第三是实际计算中的夸克质量参数对物理的夸克质量的偏离带来的系统误差，这可以通过手征外推来控制，或者直接用物理的夸克质量来计算。</a:t>
            </a:r>
            <a:endParaRPr lang="zh-CN" altLang="en-US" dirty="0"/>
          </a:p>
        </p:txBody>
      </p:sp>
      <p:sp>
        <p:nvSpPr>
          <p:cNvPr id="4" name="灯片编号占位符 3"/>
          <p:cNvSpPr>
            <a:spLocks noGrp="1"/>
          </p:cNvSpPr>
          <p:nvPr>
            <p:ph type="sldNum" sz="quarter" idx="10"/>
          </p:nvPr>
        </p:nvSpPr>
        <p:spPr/>
        <p:txBody>
          <a:bodyPr/>
          <a:lstStyle/>
          <a:p>
            <a:fld id="{E252C2AB-1AD4-D44A-BA2A-0D8E8089BABF}" type="slidenum">
              <a:rPr lang="en-US" smtClean="0"/>
              <a:t>37</a:t>
            </a:fld>
            <a:endParaRPr lang="en-US"/>
          </a:p>
        </p:txBody>
      </p:sp>
    </p:spTree>
    <p:extLst>
      <p:ext uri="{BB962C8B-B14F-4D97-AF65-F5344CB8AC3E}">
        <p14:creationId xmlns:p14="http://schemas.microsoft.com/office/powerpoint/2010/main" val="3668240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等离子体物理各个方向的发展，在国内外目前都处于比较快速的发展势态，包括大型实验装置建设、诊断和观测技术提升、等离子体工艺和技术的提高，由此人们对等离子体状态的超控能力、参数范围的拓展、物理过程的认识都在不断提高。这些能力的提升与人们对等离子体计算和模拟能力的提升是密不可分的。</a:t>
            </a:r>
          </a:p>
          <a:p>
            <a:r>
              <a:rPr lang="zh-CN" altLang="zh-CN" sz="1200" kern="1200" dirty="0">
                <a:solidFill>
                  <a:schemeClr val="tx1"/>
                </a:solidFill>
                <a:effectLst/>
                <a:latin typeface="+mn-lt"/>
                <a:ea typeface="+mn-ea"/>
                <a:cs typeface="+mn-cs"/>
              </a:rPr>
              <a:t>作为物质的第四态，等离子体广泛存在于各类天体、星际和日地空间中。随着等离子体物理和技术的发展，人们不仅在实验室产生各种不同性质的等离子体，而且等离子体技术在工业、医疗、航天等领域获得了大量应用。事实上，等离子体物理和技术的研究具有很强的应用性，根据不同的应用目的和产生方法，等离子体可以大致分为磁约束聚变等离子体、惯性约束聚变等离子体、强激光及粒子束等离子体、空间等离子体、低温等离子体。等离子体物理和技术在能源、国家安全、航天等领域具有国家重大战略需求，在极端条件下的物态性质、新型粒子加速器、湍流产生和输运、非线性波粒子相互作用等方向是物理学的重要科学前沿。由于等离子体物理具有很强的应用背景，它与其他学科具有广泛交叉，譬如与光学、加速器物理、核物理、天体物理、空间科学、材料物理、化学、生物、医疗等其它学科广泛交叉。</a:t>
            </a:r>
          </a:p>
          <a:p>
            <a:endParaRPr lang="zh-CN" altLang="en-US" dirty="0"/>
          </a:p>
        </p:txBody>
      </p:sp>
      <p:sp>
        <p:nvSpPr>
          <p:cNvPr id="4" name="灯片编号占位符 3"/>
          <p:cNvSpPr>
            <a:spLocks noGrp="1"/>
          </p:cNvSpPr>
          <p:nvPr>
            <p:ph type="sldNum" sz="quarter" idx="10"/>
          </p:nvPr>
        </p:nvSpPr>
        <p:spPr/>
        <p:txBody>
          <a:bodyPr/>
          <a:lstStyle/>
          <a:p>
            <a:fld id="{03DE3B94-FBDF-4976-AD8E-A654FC58CF4A}" type="slidenum">
              <a:rPr lang="zh-CN" altLang="en-US" smtClean="0"/>
              <a:t>38</a:t>
            </a:fld>
            <a:endParaRPr lang="zh-CN" altLang="en-US"/>
          </a:p>
        </p:txBody>
      </p:sp>
    </p:spTree>
    <p:extLst>
      <p:ext uri="{BB962C8B-B14F-4D97-AF65-F5344CB8AC3E}">
        <p14:creationId xmlns:p14="http://schemas.microsoft.com/office/powerpoint/2010/main" val="1561984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由于不同等离子体研究具有各自的特点，下面分别介绍磁约束聚变等离子体、惯性约束聚变等离子体、强激光等离子体、空间等离子体、低温等离子体各自的情况。</a:t>
            </a:r>
          </a:p>
          <a:p>
            <a:endParaRPr lang="zh-CN" altLang="en-US" dirty="0"/>
          </a:p>
        </p:txBody>
      </p:sp>
      <p:sp>
        <p:nvSpPr>
          <p:cNvPr id="4" name="灯片编号占位符 3"/>
          <p:cNvSpPr>
            <a:spLocks noGrp="1"/>
          </p:cNvSpPr>
          <p:nvPr>
            <p:ph type="sldNum" sz="quarter" idx="10"/>
          </p:nvPr>
        </p:nvSpPr>
        <p:spPr/>
        <p:txBody>
          <a:bodyPr/>
          <a:lstStyle/>
          <a:p>
            <a:fld id="{03DE3B94-FBDF-4976-AD8E-A654FC58CF4A}" type="slidenum">
              <a:rPr lang="zh-CN" altLang="en-US" smtClean="0"/>
              <a:t>39</a:t>
            </a:fld>
            <a:endParaRPr lang="zh-CN" altLang="en-US"/>
          </a:p>
        </p:txBody>
      </p:sp>
    </p:spTree>
    <p:extLst>
      <p:ext uri="{BB962C8B-B14F-4D97-AF65-F5344CB8AC3E}">
        <p14:creationId xmlns:p14="http://schemas.microsoft.com/office/powerpoint/2010/main" val="3387023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b="1" kern="1200" dirty="0">
                <a:solidFill>
                  <a:schemeClr val="tx1"/>
                </a:solidFill>
                <a:effectLst/>
                <a:latin typeface="+mn-lt"/>
                <a:ea typeface="+mn-ea"/>
                <a:cs typeface="+mn-cs"/>
              </a:rPr>
              <a:t>磁约束聚变等离子体</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磁约束核聚变是国家能源科技的重大战略需求，在我国中长期科技规划中把</a:t>
            </a:r>
            <a:r>
              <a:rPr lang="en-US" altLang="zh-CN" sz="1200" kern="1200" dirty="0">
                <a:solidFill>
                  <a:schemeClr val="tx1"/>
                </a:solidFill>
                <a:effectLst/>
                <a:latin typeface="+mn-lt"/>
                <a:ea typeface="+mn-ea"/>
                <a:cs typeface="+mn-cs"/>
              </a:rPr>
              <a:t>ITER</a:t>
            </a:r>
            <a:r>
              <a:rPr lang="zh-CN" altLang="zh-CN" sz="1200" kern="1200" dirty="0">
                <a:solidFill>
                  <a:schemeClr val="tx1"/>
                </a:solidFill>
                <a:effectLst/>
                <a:latin typeface="+mn-lt"/>
                <a:ea typeface="+mn-ea"/>
                <a:cs typeface="+mn-cs"/>
              </a:rPr>
              <a:t>计划（国际热核实验反应堆计划）作为重点高技术国际合作项目积极参与，投入近百亿人民币进行研究和开发相关技术；并且在科技部成立国家磁约束聚变能源发展专项。随着</a:t>
            </a:r>
            <a:r>
              <a:rPr lang="en-US" altLang="zh-CN" sz="1200" kern="1200" dirty="0">
                <a:solidFill>
                  <a:schemeClr val="tx1"/>
                </a:solidFill>
                <a:effectLst/>
                <a:latin typeface="+mn-lt"/>
                <a:ea typeface="+mn-ea"/>
                <a:cs typeface="+mn-cs"/>
              </a:rPr>
              <a:t>ITER</a:t>
            </a:r>
            <a:r>
              <a:rPr lang="zh-CN" altLang="zh-CN" sz="1200" kern="1200" dirty="0">
                <a:solidFill>
                  <a:schemeClr val="tx1"/>
                </a:solidFill>
                <a:effectLst/>
                <a:latin typeface="+mn-lt"/>
                <a:ea typeface="+mn-ea"/>
                <a:cs typeface="+mn-cs"/>
              </a:rPr>
              <a:t>计划的进行</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，我国正逐步掌握建造托卡马克实验装置的各项关键技术，近期科技部正在在规划部署自主研发我国自己的托卡马克实验装置</a:t>
            </a:r>
            <a:r>
              <a:rPr lang="en-US" altLang="zh-CN" sz="1200" kern="1200" dirty="0">
                <a:solidFill>
                  <a:schemeClr val="tx1"/>
                </a:solidFill>
                <a:effectLst/>
                <a:latin typeface="+mn-lt"/>
                <a:ea typeface="+mn-ea"/>
                <a:cs typeface="+mn-cs"/>
              </a:rPr>
              <a:t>CFETR</a:t>
            </a:r>
            <a:r>
              <a:rPr lang="zh-CN" altLang="zh-CN" sz="1200" kern="1200" dirty="0">
                <a:solidFill>
                  <a:schemeClr val="tx1"/>
                </a:solidFill>
                <a:effectLst/>
                <a:latin typeface="+mn-lt"/>
                <a:ea typeface="+mn-ea"/>
                <a:cs typeface="+mn-cs"/>
              </a:rPr>
              <a:t>。聚变实验装置造价极为昂贵（例如</a:t>
            </a:r>
            <a:r>
              <a:rPr lang="en-US" altLang="zh-CN" sz="1200" kern="1200" dirty="0">
                <a:solidFill>
                  <a:schemeClr val="tx1"/>
                </a:solidFill>
                <a:effectLst/>
                <a:latin typeface="+mn-lt"/>
                <a:ea typeface="+mn-ea"/>
                <a:cs typeface="+mn-cs"/>
              </a:rPr>
              <a:t>ITER</a:t>
            </a:r>
            <a:r>
              <a:rPr lang="zh-CN" altLang="zh-CN" sz="1200" kern="1200" dirty="0">
                <a:solidFill>
                  <a:schemeClr val="tx1"/>
                </a:solidFill>
                <a:effectLst/>
                <a:latin typeface="+mn-lt"/>
                <a:ea typeface="+mn-ea"/>
                <a:cs typeface="+mn-cs"/>
              </a:rPr>
              <a:t>耗资</a:t>
            </a:r>
            <a:r>
              <a:rPr lang="en-US"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亿元），建设周期长（</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年）；同时由于磁约束聚变等离子体物理的高度复杂性，其理论研究受到很大限制。因此，计算机模拟尤其是依托超级计算机的大规模数值模拟成为不可或缺的研究手段</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；聚变等离子体模拟长期以来受到业内研究人员的大力推动，模拟成为继实验和理论之后又一重要研究工具，在聚变等离子体物理研究和工程研究上具有极为重要的战略地位，比如将来的</a:t>
            </a:r>
            <a:r>
              <a:rPr lang="en-US" altLang="zh-CN" sz="1200" kern="1200" dirty="0">
                <a:solidFill>
                  <a:schemeClr val="tx1"/>
                </a:solidFill>
                <a:effectLst/>
                <a:latin typeface="+mn-lt"/>
                <a:ea typeface="+mn-ea"/>
                <a:cs typeface="+mn-cs"/>
              </a:rPr>
              <a:t>ITER</a:t>
            </a:r>
            <a:r>
              <a:rPr lang="zh-CN" altLang="zh-CN" sz="1200" kern="1200" dirty="0">
                <a:solidFill>
                  <a:schemeClr val="tx1"/>
                </a:solidFill>
                <a:effectLst/>
                <a:latin typeface="+mn-lt"/>
                <a:ea typeface="+mn-ea"/>
                <a:cs typeface="+mn-cs"/>
              </a:rPr>
              <a:t>的实验方案就要求有强有力的模拟支持。一般各国磁约束聚变模拟和理论占整个磁约束聚变项目预算的</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左右，但我国现在远低于这个水平，还有很大上升空间。</a:t>
            </a:r>
          </a:p>
          <a:p>
            <a:r>
              <a:rPr lang="zh-CN" altLang="zh-CN" sz="1200" kern="1200" dirty="0">
                <a:solidFill>
                  <a:schemeClr val="tx1"/>
                </a:solidFill>
                <a:effectLst/>
                <a:latin typeface="+mn-lt"/>
                <a:ea typeface="+mn-ea"/>
                <a:cs typeface="+mn-cs"/>
              </a:rPr>
              <a:t>磁约束核聚变等离子体物理模拟具有以下特点：</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）所研究的对象具有复杂的平衡磁场结构，一般托卡马克是非圆截面带偏滤器位形的二维平衡，仿星器是更为复杂的三维平衡。</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所研究的物理具有多时空尺度特点，既有粒子回旋频率附近的射频波（纳秒时间尺度）加热，又有阿尔芬波和离子声波频率（微秒尺度）附近的湍流输运，还有更慢粒子碰撞时间尺度的新经典输运和等离子体破裂（秒尺度），并且这些物理过程对应的空间尺度相差近六个数量级。</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）各种时空尺度的物理互相耦合演化，形成复杂的物理现象。</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）等离子体物理是个多粒子体系，富含波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波，粒子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粒子以及波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粒子的非线性相互作用。</a:t>
            </a:r>
          </a:p>
          <a:p>
            <a:r>
              <a:rPr lang="zh-CN" altLang="zh-CN" sz="1200" kern="1200" dirty="0">
                <a:solidFill>
                  <a:schemeClr val="tx1"/>
                </a:solidFill>
                <a:effectLst/>
                <a:latin typeface="+mn-lt"/>
                <a:ea typeface="+mn-ea"/>
                <a:cs typeface="+mn-cs"/>
              </a:rPr>
              <a:t>另外，磁约束聚变模拟具有很强的目的性，它主要是为实现长时间的可控核聚变和发展聚变能源而服务的。磁约束核聚变数值模拟要协助解决主要两方面的物理问题，稳态运行物理和燃烧等离子体物理。其中稳态运行物理主要关注湍流输运、等离子体破裂、射频波加热以及等离子体与器壁相互作用等关键物理。而燃烧等离子体物理主要研究在氘氚点火后产生大量高能</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粒子（快粒子）对等离子体不稳定性和输运产生的影响和自持燃烧等关键物理。</a:t>
            </a:r>
          </a:p>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3DE3B94-FBDF-4976-AD8E-A654FC58CF4A}" type="slidenum">
              <a:rPr lang="zh-CN" altLang="en-US" smtClean="0"/>
              <a:t>40</a:t>
            </a:fld>
            <a:endParaRPr lang="zh-CN" altLang="en-US"/>
          </a:p>
        </p:txBody>
      </p:sp>
    </p:spTree>
    <p:extLst>
      <p:ext uri="{BB962C8B-B14F-4D97-AF65-F5344CB8AC3E}">
        <p14:creationId xmlns:p14="http://schemas.microsoft.com/office/powerpoint/2010/main" val="3287235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磁约束核聚变等离子体物理模拟具有以下特点：</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）所研究的对象具有复杂的平衡磁场结构，一般托卡马克是非圆截面带偏滤器位形的二维平衡，仿星器是更为复杂的三维平衡。</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所研究的物理具有多时空尺度特点，既有粒子回旋频率附近的射频波（纳秒时间尺度）加热，又有阿尔芬波和离子声波频率（微秒尺度）附近的湍流输运，还有更慢粒子碰撞时间尺度的新经典输运和等离子体破裂（秒尺度），并且这些物理过程对应的空间尺度相差近六个数量级。</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）各种时空尺度的物理互相耦合演化，形成复杂的物理现象。</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）等离子体物理是个多粒子体系，富含波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波，粒子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粒子以及波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粒子的非线性相互作用。</a:t>
            </a:r>
          </a:p>
          <a:p>
            <a:r>
              <a:rPr lang="zh-CN" altLang="zh-CN" sz="1200" kern="1200" dirty="0">
                <a:solidFill>
                  <a:schemeClr val="tx1"/>
                </a:solidFill>
                <a:effectLst/>
                <a:latin typeface="+mn-lt"/>
                <a:ea typeface="+mn-ea"/>
                <a:cs typeface="+mn-cs"/>
              </a:rPr>
              <a:t>另外，磁约束聚变模拟具有很强的目的性，它主要是为实现长时间的可控核聚变和发展聚变能源而服务的。磁约束核聚变数值模拟要协助解决主要两方面的物理问题，稳态运行物理和燃烧等离子体物理。其中稳态运行物理主要关注湍流输运、等离子体破裂、射频波加热以及等离子体与器壁相互作用等关键物理。而燃烧等离子体物理主要研究在氘氚点火后产生大量高能</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粒子（快粒子）对等离子体不稳定性和输运产生的影响和自持燃烧等关键物理。</a:t>
            </a:r>
          </a:p>
        </p:txBody>
      </p:sp>
      <p:sp>
        <p:nvSpPr>
          <p:cNvPr id="4" name="灯片编号占位符 3"/>
          <p:cNvSpPr>
            <a:spLocks noGrp="1"/>
          </p:cNvSpPr>
          <p:nvPr>
            <p:ph type="sldNum" sz="quarter" idx="10"/>
          </p:nvPr>
        </p:nvSpPr>
        <p:spPr/>
        <p:txBody>
          <a:bodyPr/>
          <a:lstStyle/>
          <a:p>
            <a:fld id="{03DE3B94-FBDF-4976-AD8E-A654FC58CF4A}" type="slidenum">
              <a:rPr lang="zh-CN" altLang="en-US" smtClean="0"/>
              <a:t>41</a:t>
            </a:fld>
            <a:endParaRPr lang="zh-CN" altLang="en-US"/>
          </a:p>
        </p:txBody>
      </p:sp>
    </p:spTree>
    <p:extLst>
      <p:ext uri="{BB962C8B-B14F-4D97-AF65-F5344CB8AC3E}">
        <p14:creationId xmlns:p14="http://schemas.microsoft.com/office/powerpoint/2010/main" val="1763386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zh-CN" altLang="en-US" dirty="0"/>
              <a:t>计算机的发展为计算物理提供基础</a:t>
            </a:r>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5</a:t>
            </a:fld>
            <a:endParaRPr lang="en-US"/>
          </a:p>
        </p:txBody>
      </p:sp>
    </p:spTree>
    <p:extLst>
      <p:ext uri="{BB962C8B-B14F-4D97-AF65-F5344CB8AC3E}">
        <p14:creationId xmlns:p14="http://schemas.microsoft.com/office/powerpoint/2010/main" val="2080666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b="1" kern="1200" dirty="0">
                <a:solidFill>
                  <a:schemeClr val="tx1"/>
                </a:solidFill>
                <a:effectLst/>
                <a:latin typeface="+mn-lt"/>
                <a:ea typeface="+mn-ea"/>
                <a:cs typeface="+mn-cs"/>
              </a:rPr>
              <a:t>惯性约束聚变等离子体</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惯性约束聚变</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是不同于磁约束聚变的实现受控核聚变的另一主要途径</a:t>
            </a:r>
            <a:r>
              <a:rPr lang="en-US" altLang="zh-CN" sz="1200" kern="1200" dirty="0">
                <a:solidFill>
                  <a:schemeClr val="tx1"/>
                </a:solidFill>
                <a:effectLst/>
                <a:latin typeface="+mn-lt"/>
                <a:ea typeface="+mn-ea"/>
                <a:cs typeface="+mn-cs"/>
              </a:rPr>
              <a:t>[3-6]</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中，某种形式的能量直接或间接地加载到装有氘氚聚变燃料的球形靶丸，将其加速后以相当高的速度聚心内爆。在球几何收缩作用下，氘氚聚变燃料被高度压缩、并加热至核聚变燃烧状态，在惯性约束作用下，氘氚聚变维持一段时间，释放出可观的热核聚变能。</a:t>
            </a:r>
          </a:p>
          <a:p>
            <a:r>
              <a:rPr lang="zh-CN" altLang="zh-CN" sz="1200" kern="1200" dirty="0">
                <a:solidFill>
                  <a:schemeClr val="tx1"/>
                </a:solidFill>
                <a:effectLst/>
                <a:latin typeface="+mn-lt"/>
                <a:ea typeface="+mn-ea"/>
                <a:cs typeface="+mn-cs"/>
              </a:rPr>
              <a:t>按照能量加载到聚变靶的驱动器类型划分，</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可以分为激光驱动、</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箍缩驱动、重离子束驱动等。激光驱动有三种方式。第一种为直接驱动，激光束直接照射氘氚靶丸表面驱动其内爆，这种方式具有较高的激光能量利用效率，但是要求激光照射的不均匀度小于</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。第二种方式为间接驱动，激光束照射到包围靶丸的黑腔内壁产生</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光辐射，</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光输运至靶丸表面驱动靶丸内爆。第三种为间接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直接混合驱动。除激光外，也可以用离子束作驱动源，离子束先轰击围绕靶丸的物质，转换为</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射线，实现间接驱动</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。按照点火方式分，</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可以分为中心点火、体点火、快点火等。在中心点火方式中，首先将靶丸中心部分的氘氚燃料压缩、加热至点火条件，形成点火热斑，热斑聚变燃烧，加热并点燃周围高度压缩的氘氚聚变燃料。在体点火方式中，整个聚变燃料区一起被压缩加热至点火条件。快点火方式将氘氚燃料的压缩与点火过程分开，即先对氘氚燃料进行压缩，再通过超强超短激光创建点火热斑，形成燃烧。重离子束驱动是用强流高能重离子束代替激光束，实现对聚变靶丸的加热和压缩。</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箍缩驱动是通过脉冲功率技术，将驱动器的电储能高效地转换为负载等离子体动能或</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光辐射能，实现对聚变靶丸的加热和压缩，主要包括两种技术途径。一种是利用</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箍缩内爆产生的强辐射形成黑腔，利用黑腔辐射场辐射驱动靶丸内爆，主要构型包括动态黑腔和双</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箍缩黑腔。另一种是磁化套筒惯性聚变</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MagLIF</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，即利用</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箍缩柱形套筒内爆压缩柱形</a:t>
            </a:r>
            <a:r>
              <a:rPr lang="en-US" altLang="zh-CN" sz="1200" kern="1200" dirty="0">
                <a:solidFill>
                  <a:schemeClr val="tx1"/>
                </a:solidFill>
                <a:effectLst/>
                <a:latin typeface="+mn-lt"/>
                <a:ea typeface="+mn-ea"/>
                <a:cs typeface="+mn-cs"/>
              </a:rPr>
              <a:t>DT</a:t>
            </a:r>
            <a:r>
              <a:rPr lang="zh-CN" altLang="zh-CN" sz="1200" kern="1200" dirty="0">
                <a:solidFill>
                  <a:schemeClr val="tx1"/>
                </a:solidFill>
                <a:effectLst/>
                <a:latin typeface="+mn-lt"/>
                <a:ea typeface="+mn-ea"/>
                <a:cs typeface="+mn-cs"/>
              </a:rPr>
              <a:t>燃料实现聚变点火，通过激光对燃料进行预热降低内爆收缩比，利用初始磁场对燃料磁化减小热传导损失并增加</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离子能量沉积。</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中心点火方式中，首先将靶丸中心部分的氘氚燃料压缩、加热至点火条件，形成点火热斑，热斑聚变燃烧，加热并点燃周围高度压缩的氘氚聚变燃料。在体点火方式中，整个聚变燃料区一起被压缩加热至点火条件。快点火方式将氘氚燃料的压缩与点火过程分开，即先对氘氚燃料进行压缩，再通过超强超短激光创建点火热斑，形成燃烧。</a:t>
            </a:r>
            <a:endParaRPr lang="zh-CN" altLang="en-US" dirty="0"/>
          </a:p>
        </p:txBody>
      </p:sp>
      <p:sp>
        <p:nvSpPr>
          <p:cNvPr id="4" name="灯片编号占位符 3"/>
          <p:cNvSpPr>
            <a:spLocks noGrp="1"/>
          </p:cNvSpPr>
          <p:nvPr>
            <p:ph type="sldNum" sz="quarter" idx="10"/>
          </p:nvPr>
        </p:nvSpPr>
        <p:spPr/>
        <p:txBody>
          <a:bodyPr/>
          <a:lstStyle/>
          <a:p>
            <a:fld id="{03DE3B94-FBDF-4976-AD8E-A654FC58CF4A}" type="slidenum">
              <a:rPr lang="zh-CN" altLang="en-US" smtClean="0"/>
              <a:t>42</a:t>
            </a:fld>
            <a:endParaRPr lang="zh-CN" altLang="en-US"/>
          </a:p>
        </p:txBody>
      </p:sp>
    </p:spTree>
    <p:extLst>
      <p:ext uri="{BB962C8B-B14F-4D97-AF65-F5344CB8AC3E}">
        <p14:creationId xmlns:p14="http://schemas.microsoft.com/office/powerpoint/2010/main" val="3434422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）二维和三维计算能力趋于强大。</a:t>
            </a:r>
            <a:r>
              <a:rPr lang="zh-CN" altLang="zh-CN" sz="1200" kern="1200" dirty="0">
                <a:solidFill>
                  <a:schemeClr val="tx1"/>
                </a:solidFill>
                <a:effectLst/>
                <a:latin typeface="+mn-lt"/>
                <a:ea typeface="+mn-ea"/>
                <a:cs typeface="+mn-cs"/>
              </a:rPr>
              <a:t>早期的</a:t>
            </a:r>
            <a:r>
              <a:rPr lang="en-US" altLang="zh-CN" sz="1200" kern="1200" dirty="0">
                <a:solidFill>
                  <a:schemeClr val="tx1"/>
                </a:solidFill>
                <a:effectLst/>
                <a:latin typeface="+mn-lt"/>
                <a:ea typeface="+mn-ea"/>
                <a:cs typeface="+mn-cs"/>
              </a:rPr>
              <a:t>LASNEX</a:t>
            </a:r>
            <a:r>
              <a:rPr lang="zh-CN" altLang="zh-CN" sz="1200" kern="1200" dirty="0">
                <a:solidFill>
                  <a:schemeClr val="tx1"/>
                </a:solidFill>
                <a:effectLst/>
                <a:latin typeface="+mn-lt"/>
                <a:ea typeface="+mn-ea"/>
                <a:cs typeface="+mn-cs"/>
              </a:rPr>
              <a:t>程序只有二维模拟能力，并且在应用至流体大变形和多尺度问题时模拟能力受限。而</a:t>
            </a:r>
            <a:r>
              <a:rPr lang="en-US" altLang="zh-CN" sz="1200" kern="1200" dirty="0">
                <a:solidFill>
                  <a:schemeClr val="tx1"/>
                </a:solidFill>
                <a:effectLst/>
                <a:latin typeface="+mn-lt"/>
                <a:ea typeface="+mn-ea"/>
                <a:cs typeface="+mn-cs"/>
              </a:rPr>
              <a:t>HYDRA</a:t>
            </a:r>
            <a:r>
              <a:rPr lang="zh-CN" altLang="zh-CN" sz="1200" kern="1200" dirty="0">
                <a:solidFill>
                  <a:schemeClr val="tx1"/>
                </a:solidFill>
                <a:effectLst/>
                <a:latin typeface="+mn-lt"/>
                <a:ea typeface="+mn-ea"/>
                <a:cs typeface="+mn-cs"/>
              </a:rPr>
              <a:t>程序结合</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特点大力发展了</a:t>
            </a:r>
            <a:r>
              <a:rPr lang="en-US" altLang="zh-CN" sz="1200" kern="1200" dirty="0">
                <a:solidFill>
                  <a:schemeClr val="tx1"/>
                </a:solidFill>
                <a:effectLst/>
                <a:latin typeface="+mn-lt"/>
                <a:ea typeface="+mn-ea"/>
                <a:cs typeface="+mn-cs"/>
              </a:rPr>
              <a:t>ALE</a:t>
            </a:r>
            <a:r>
              <a:rPr lang="zh-CN" altLang="zh-CN" sz="1200" kern="1200" dirty="0">
                <a:solidFill>
                  <a:schemeClr val="tx1"/>
                </a:solidFill>
                <a:effectLst/>
                <a:latin typeface="+mn-lt"/>
                <a:ea typeface="+mn-ea"/>
                <a:cs typeface="+mn-cs"/>
              </a:rPr>
              <a:t>模拟技术，克服了上述难点。</a:t>
            </a:r>
            <a:r>
              <a:rPr lang="en-US" altLang="zh-CN" sz="1200" kern="1200" dirty="0">
                <a:solidFill>
                  <a:schemeClr val="tx1"/>
                </a:solidFill>
                <a:effectLst/>
                <a:latin typeface="+mn-lt"/>
                <a:ea typeface="+mn-ea"/>
                <a:cs typeface="+mn-cs"/>
              </a:rPr>
              <a:t>1998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HYDRA</a:t>
            </a:r>
            <a:r>
              <a:rPr lang="zh-CN" altLang="zh-CN" sz="1200" kern="1200" dirty="0">
                <a:solidFill>
                  <a:schemeClr val="tx1"/>
                </a:solidFill>
                <a:effectLst/>
                <a:latin typeface="+mn-lt"/>
                <a:ea typeface="+mn-ea"/>
                <a:cs typeface="+mn-cs"/>
              </a:rPr>
              <a:t>程序首次实现了点火靶三维内爆性能评估。</a:t>
            </a:r>
            <a:r>
              <a:rPr lang="en-US" altLang="zh-CN" sz="1200" kern="1200" dirty="0">
                <a:solidFill>
                  <a:schemeClr val="tx1"/>
                </a:solidFill>
                <a:effectLst/>
                <a:latin typeface="+mn-lt"/>
                <a:ea typeface="+mn-ea"/>
                <a:cs typeface="+mn-cs"/>
              </a:rPr>
              <a:t>2001</a:t>
            </a:r>
            <a:r>
              <a:rPr lang="zh-CN" altLang="zh-CN" sz="1200" kern="1200" dirty="0">
                <a:solidFill>
                  <a:schemeClr val="tx1"/>
                </a:solidFill>
                <a:effectLst/>
                <a:latin typeface="+mn-lt"/>
                <a:ea typeface="+mn-ea"/>
                <a:cs typeface="+mn-cs"/>
              </a:rPr>
              <a:t>年，该程序给出了</a:t>
            </a:r>
            <a:r>
              <a:rPr lang="en-US" altLang="zh-CN" sz="1200" kern="1200" dirty="0" err="1">
                <a:solidFill>
                  <a:schemeClr val="tx1"/>
                </a:solidFill>
                <a:effectLst/>
                <a:latin typeface="+mn-lt"/>
                <a:ea typeface="+mn-ea"/>
                <a:cs typeface="+mn-cs"/>
              </a:rPr>
              <a:t>BeCu</a:t>
            </a:r>
            <a:r>
              <a:rPr lang="zh-CN" altLang="zh-CN" sz="1200" kern="1200" dirty="0">
                <a:solidFill>
                  <a:schemeClr val="tx1"/>
                </a:solidFill>
                <a:effectLst/>
                <a:latin typeface="+mn-lt"/>
                <a:ea typeface="+mn-ea"/>
                <a:cs typeface="+mn-cs"/>
              </a:rPr>
              <a:t>点火靶的腔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靶耦合三维模拟。</a:t>
            </a:r>
            <a:r>
              <a:rPr lang="en-US" altLang="zh-CN" sz="1200" kern="1200" dirty="0">
                <a:solidFill>
                  <a:schemeClr val="tx1"/>
                </a:solidFill>
                <a:effectLst/>
                <a:latin typeface="+mn-lt"/>
                <a:ea typeface="+mn-ea"/>
                <a:cs typeface="+mn-cs"/>
              </a:rPr>
              <a:t>2004</a:t>
            </a:r>
            <a:r>
              <a:rPr lang="zh-CN" altLang="zh-CN" sz="1200" kern="1200" dirty="0">
                <a:solidFill>
                  <a:schemeClr val="tx1"/>
                </a:solidFill>
                <a:effectLst/>
                <a:latin typeface="+mn-lt"/>
                <a:ea typeface="+mn-ea"/>
                <a:cs typeface="+mn-cs"/>
              </a:rPr>
              <a:t>年，该程序实现了辐射脉冲整形的自动化，用来扫描靶内爆性能在不同参数空间的内爆性能。紧接着，</a:t>
            </a:r>
            <a:r>
              <a:rPr lang="en-US" altLang="zh-CN" sz="1200" kern="1200" dirty="0">
                <a:solidFill>
                  <a:schemeClr val="tx1"/>
                </a:solidFill>
                <a:effectLst/>
                <a:latin typeface="+mn-lt"/>
                <a:ea typeface="+mn-ea"/>
                <a:cs typeface="+mn-cs"/>
              </a:rPr>
              <a:t>2005</a:t>
            </a:r>
            <a:r>
              <a:rPr lang="zh-CN" altLang="zh-CN" sz="1200" kern="1200" dirty="0">
                <a:solidFill>
                  <a:schemeClr val="tx1"/>
                </a:solidFill>
                <a:effectLst/>
                <a:latin typeface="+mn-lt"/>
                <a:ea typeface="+mn-ea"/>
                <a:cs typeface="+mn-cs"/>
              </a:rPr>
              <a:t>年，</a:t>
            </a:r>
            <a:r>
              <a:rPr lang="en-US" altLang="zh-CN" sz="1200" kern="1200" dirty="0" err="1">
                <a:solidFill>
                  <a:schemeClr val="tx1"/>
                </a:solidFill>
                <a:effectLst/>
                <a:latin typeface="+mn-lt"/>
                <a:ea typeface="+mn-ea"/>
                <a:cs typeface="+mn-cs"/>
              </a:rPr>
              <a:t>Haan</a:t>
            </a:r>
            <a:r>
              <a:rPr lang="zh-CN" altLang="zh-CN" sz="1200" kern="1200" dirty="0">
                <a:solidFill>
                  <a:schemeClr val="tx1"/>
                </a:solidFill>
                <a:effectLst/>
                <a:latin typeface="+mn-lt"/>
                <a:ea typeface="+mn-ea"/>
                <a:cs typeface="+mn-cs"/>
              </a:rPr>
              <a:t>等人发表文章采用该程序进行大规模参数扫描，优化点火靶设计的健壮性。在</a:t>
            </a:r>
            <a:r>
              <a:rPr lang="en-US" altLang="zh-CN" sz="1200" kern="1200" dirty="0">
                <a:solidFill>
                  <a:schemeClr val="tx1"/>
                </a:solidFill>
                <a:effectLst/>
                <a:latin typeface="+mn-lt"/>
                <a:ea typeface="+mn-ea"/>
                <a:cs typeface="+mn-cs"/>
              </a:rPr>
              <a:t>2007</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IFSA</a:t>
            </a:r>
            <a:r>
              <a:rPr lang="zh-CN" altLang="zh-CN" sz="1200" kern="1200" dirty="0">
                <a:solidFill>
                  <a:schemeClr val="tx1"/>
                </a:solidFill>
                <a:effectLst/>
                <a:latin typeface="+mn-lt"/>
                <a:ea typeface="+mn-ea"/>
                <a:cs typeface="+mn-cs"/>
              </a:rPr>
              <a:t>会议上，</a:t>
            </a:r>
            <a:r>
              <a:rPr lang="en-US" altLang="zh-CN" sz="1200" kern="1200" dirty="0" err="1">
                <a:solidFill>
                  <a:schemeClr val="tx1"/>
                </a:solidFill>
                <a:effectLst/>
                <a:latin typeface="+mn-lt"/>
                <a:ea typeface="+mn-ea"/>
                <a:cs typeface="+mn-cs"/>
              </a:rPr>
              <a:t>Hammel</a:t>
            </a:r>
            <a:r>
              <a:rPr lang="zh-CN" altLang="zh-CN" sz="1200" kern="1200" dirty="0">
                <a:solidFill>
                  <a:schemeClr val="tx1"/>
                </a:solidFill>
                <a:effectLst/>
                <a:latin typeface="+mn-lt"/>
                <a:ea typeface="+mn-ea"/>
                <a:cs typeface="+mn-cs"/>
              </a:rPr>
              <a:t>等人报道了</a:t>
            </a:r>
            <a:r>
              <a:rPr lang="en-US" altLang="zh-CN" sz="1200" kern="1200" dirty="0">
                <a:solidFill>
                  <a:schemeClr val="tx1"/>
                </a:solidFill>
                <a:effectLst/>
                <a:latin typeface="+mn-lt"/>
                <a:ea typeface="+mn-ea"/>
                <a:cs typeface="+mn-cs"/>
              </a:rPr>
              <a:t>HYDRA</a:t>
            </a:r>
            <a:r>
              <a:rPr lang="zh-CN" altLang="zh-CN" sz="1200" kern="1200" dirty="0">
                <a:solidFill>
                  <a:schemeClr val="tx1"/>
                </a:solidFill>
                <a:effectLst/>
                <a:latin typeface="+mn-lt"/>
                <a:ea typeface="+mn-ea"/>
                <a:cs typeface="+mn-cs"/>
              </a:rPr>
              <a:t>模拟</a:t>
            </a:r>
            <a:r>
              <a:rPr lang="en-US" altLang="zh-CN" sz="1200" kern="1200" dirty="0" err="1">
                <a:solidFill>
                  <a:schemeClr val="tx1"/>
                </a:solidFill>
                <a:effectLst/>
                <a:latin typeface="+mn-lt"/>
                <a:ea typeface="+mn-ea"/>
                <a:cs typeface="+mn-cs"/>
              </a:rPr>
              <a:t>BeCu</a:t>
            </a:r>
            <a:r>
              <a:rPr lang="zh-CN" altLang="zh-CN" sz="1200" kern="1200" dirty="0">
                <a:solidFill>
                  <a:schemeClr val="tx1"/>
                </a:solidFill>
                <a:effectLst/>
                <a:latin typeface="+mn-lt"/>
                <a:ea typeface="+mn-ea"/>
                <a:cs typeface="+mn-cs"/>
              </a:rPr>
              <a:t>靶丸内爆二维和三维高阶不稳定性扰动模，模数达到了</a:t>
            </a:r>
            <a:r>
              <a:rPr lang="en-US" altLang="zh-CN" sz="1200" kern="1200" dirty="0">
                <a:solidFill>
                  <a:schemeClr val="tx1"/>
                </a:solidFill>
                <a:effectLst/>
                <a:latin typeface="+mn-lt"/>
                <a:ea typeface="+mn-ea"/>
                <a:cs typeface="+mn-cs"/>
              </a:rPr>
              <a:t>2000</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2009</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IFSA</a:t>
            </a:r>
            <a:r>
              <a:rPr lang="zh-CN" altLang="zh-CN" sz="1200" kern="1200" dirty="0">
                <a:solidFill>
                  <a:schemeClr val="tx1"/>
                </a:solidFill>
                <a:effectLst/>
                <a:latin typeface="+mn-lt"/>
                <a:ea typeface="+mn-ea"/>
                <a:cs typeface="+mn-cs"/>
              </a:rPr>
              <a:t>会议上，</a:t>
            </a:r>
            <a:r>
              <a:rPr lang="en-US" altLang="zh-CN" sz="1200" kern="1200" dirty="0">
                <a:solidFill>
                  <a:schemeClr val="tx1"/>
                </a:solidFill>
                <a:effectLst/>
                <a:latin typeface="+mn-lt"/>
                <a:ea typeface="+mn-ea"/>
                <a:cs typeface="+mn-cs"/>
              </a:rPr>
              <a:t>Clark</a:t>
            </a:r>
            <a:r>
              <a:rPr lang="zh-CN" altLang="zh-CN" sz="1200" kern="1200" dirty="0">
                <a:solidFill>
                  <a:schemeClr val="tx1"/>
                </a:solidFill>
                <a:effectLst/>
                <a:latin typeface="+mn-lt"/>
                <a:ea typeface="+mn-ea"/>
                <a:cs typeface="+mn-cs"/>
              </a:rPr>
              <a:t>等人采用该程序模拟</a:t>
            </a:r>
            <a:r>
              <a:rPr lang="en-US" altLang="zh-CN" sz="1200" kern="1200" dirty="0">
                <a:solidFill>
                  <a:schemeClr val="tx1"/>
                </a:solidFill>
                <a:effectLst/>
                <a:latin typeface="+mn-lt"/>
                <a:ea typeface="+mn-ea"/>
                <a:cs typeface="+mn-cs"/>
              </a:rPr>
              <a:t>CH</a:t>
            </a:r>
            <a:r>
              <a:rPr lang="zh-CN" altLang="zh-CN" sz="1200" kern="1200" dirty="0">
                <a:solidFill>
                  <a:schemeClr val="tx1"/>
                </a:solidFill>
                <a:effectLst/>
                <a:latin typeface="+mn-lt"/>
                <a:ea typeface="+mn-ea"/>
                <a:cs typeface="+mn-cs"/>
              </a:rPr>
              <a:t>靶丸</a:t>
            </a:r>
            <a:r>
              <a:rPr lang="en-US" altLang="zh-CN" sz="1200" kern="1200" dirty="0">
                <a:solidFill>
                  <a:schemeClr val="tx1"/>
                </a:solidFill>
                <a:effectLst/>
                <a:latin typeface="+mn-lt"/>
                <a:ea typeface="+mn-ea"/>
                <a:cs typeface="+mn-cs"/>
              </a:rPr>
              <a:t>1D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2D</a:t>
            </a:r>
            <a:r>
              <a:rPr lang="zh-CN" altLang="zh-CN" sz="1200" kern="1200" dirty="0">
                <a:solidFill>
                  <a:schemeClr val="tx1"/>
                </a:solidFill>
                <a:effectLst/>
                <a:latin typeface="+mn-lt"/>
                <a:ea typeface="+mn-ea"/>
                <a:cs typeface="+mn-cs"/>
              </a:rPr>
              <a:t>内爆性能，</a:t>
            </a:r>
            <a:r>
              <a:rPr lang="en-US" altLang="zh-CN" sz="1200" kern="1200" dirty="0">
                <a:solidFill>
                  <a:schemeClr val="tx1"/>
                </a:solidFill>
                <a:effectLst/>
                <a:latin typeface="+mn-lt"/>
                <a:ea typeface="+mn-ea"/>
                <a:cs typeface="+mn-cs"/>
              </a:rPr>
              <a:t>2D</a:t>
            </a:r>
            <a:r>
              <a:rPr lang="zh-CN" altLang="zh-CN" sz="1200" kern="1200" dirty="0">
                <a:solidFill>
                  <a:schemeClr val="tx1"/>
                </a:solidFill>
                <a:effectLst/>
                <a:latin typeface="+mn-lt"/>
                <a:ea typeface="+mn-ea"/>
                <a:cs typeface="+mn-cs"/>
              </a:rPr>
              <a:t>多模模拟的已经可以达到</a:t>
            </a:r>
            <a:r>
              <a:rPr lang="en-US" altLang="zh-CN" sz="1200" kern="1200" dirty="0">
                <a:solidFill>
                  <a:schemeClr val="tx1"/>
                </a:solidFill>
                <a:effectLst/>
                <a:latin typeface="+mn-lt"/>
                <a:ea typeface="+mn-ea"/>
                <a:cs typeface="+mn-cs"/>
              </a:rPr>
              <a:t>1-30</a:t>
            </a:r>
            <a:r>
              <a:rPr lang="zh-CN" altLang="zh-CN" sz="1200" kern="1200" dirty="0">
                <a:solidFill>
                  <a:schemeClr val="tx1"/>
                </a:solidFill>
                <a:effectLst/>
                <a:latin typeface="+mn-lt"/>
                <a:ea typeface="+mn-ea"/>
                <a:cs typeface="+mn-cs"/>
              </a:rPr>
              <a:t>或者</a:t>
            </a:r>
            <a:r>
              <a:rPr lang="en-US" altLang="zh-CN" sz="1200" kern="1200" dirty="0">
                <a:solidFill>
                  <a:schemeClr val="tx1"/>
                </a:solidFill>
                <a:effectLst/>
                <a:latin typeface="+mn-lt"/>
                <a:ea typeface="+mn-ea"/>
                <a:cs typeface="+mn-cs"/>
              </a:rPr>
              <a:t>2-60</a:t>
            </a:r>
            <a:r>
              <a:rPr lang="zh-CN" altLang="zh-CN" sz="1200" kern="1200" dirty="0">
                <a:solidFill>
                  <a:schemeClr val="tx1"/>
                </a:solidFill>
                <a:effectLst/>
                <a:latin typeface="+mn-lt"/>
                <a:ea typeface="+mn-ea"/>
                <a:cs typeface="+mn-cs"/>
              </a:rPr>
              <a:t>阶扰动模，并给出了</a:t>
            </a:r>
            <a:r>
              <a:rPr lang="en-US" altLang="zh-CN" sz="1200" kern="1200" dirty="0">
                <a:solidFill>
                  <a:schemeClr val="tx1"/>
                </a:solidFill>
                <a:effectLst/>
                <a:latin typeface="+mn-lt"/>
                <a:ea typeface="+mn-ea"/>
                <a:cs typeface="+mn-cs"/>
              </a:rPr>
              <a:t>Bump</a:t>
            </a:r>
            <a:r>
              <a:rPr lang="zh-CN" altLang="zh-CN" sz="1200" kern="1200" dirty="0">
                <a:solidFill>
                  <a:schemeClr val="tx1"/>
                </a:solidFill>
                <a:effectLst/>
                <a:latin typeface="+mn-lt"/>
                <a:ea typeface="+mn-ea"/>
                <a:cs typeface="+mn-cs"/>
              </a:rPr>
              <a:t>缺陷的二维模拟。在</a:t>
            </a:r>
            <a:r>
              <a:rPr lang="en-US" altLang="zh-CN" sz="1200" kern="1200" dirty="0">
                <a:solidFill>
                  <a:schemeClr val="tx1"/>
                </a:solidFill>
                <a:effectLst/>
                <a:latin typeface="+mn-lt"/>
                <a:ea typeface="+mn-ea"/>
                <a:cs typeface="+mn-cs"/>
              </a:rPr>
              <a:t>2009-2012 NIC</a:t>
            </a:r>
            <a:r>
              <a:rPr lang="zh-CN" altLang="zh-CN" sz="1200" kern="1200" dirty="0">
                <a:solidFill>
                  <a:schemeClr val="tx1"/>
                </a:solidFill>
                <a:effectLst/>
                <a:latin typeface="+mn-lt"/>
                <a:ea typeface="+mn-ea"/>
                <a:cs typeface="+mn-cs"/>
              </a:rPr>
              <a:t>点火攻关期间，</a:t>
            </a:r>
            <a:r>
              <a:rPr lang="en-US" altLang="zh-CN" sz="1200" kern="1200" dirty="0">
                <a:solidFill>
                  <a:schemeClr val="tx1"/>
                </a:solidFill>
                <a:effectLst/>
                <a:latin typeface="+mn-lt"/>
                <a:ea typeface="+mn-ea"/>
                <a:cs typeface="+mn-cs"/>
              </a:rPr>
              <a:t>HYDRA</a:t>
            </a:r>
            <a:r>
              <a:rPr lang="zh-CN" altLang="zh-CN" sz="1200" kern="1200" dirty="0">
                <a:solidFill>
                  <a:schemeClr val="tx1"/>
                </a:solidFill>
                <a:effectLst/>
                <a:latin typeface="+mn-lt"/>
                <a:ea typeface="+mn-ea"/>
                <a:cs typeface="+mn-cs"/>
              </a:rPr>
              <a:t>程序更是大量用于分析</a:t>
            </a:r>
            <a:r>
              <a:rPr lang="en-US" altLang="zh-CN" sz="1200" kern="1200" dirty="0">
                <a:solidFill>
                  <a:schemeClr val="tx1"/>
                </a:solidFill>
                <a:effectLst/>
                <a:latin typeface="+mn-lt"/>
                <a:ea typeface="+mn-ea"/>
                <a:cs typeface="+mn-cs"/>
              </a:rPr>
              <a:t>NIF</a:t>
            </a:r>
            <a:r>
              <a:rPr lang="zh-CN" altLang="zh-CN" sz="1200" kern="1200" dirty="0">
                <a:solidFill>
                  <a:schemeClr val="tx1"/>
                </a:solidFill>
                <a:effectLst/>
                <a:latin typeface="+mn-lt"/>
                <a:ea typeface="+mn-ea"/>
                <a:cs typeface="+mn-cs"/>
              </a:rPr>
              <a:t>点火实验。为了分析</a:t>
            </a:r>
            <a:r>
              <a:rPr lang="en-US" altLang="zh-CN" sz="1200" kern="1200" dirty="0">
                <a:solidFill>
                  <a:schemeClr val="tx1"/>
                </a:solidFill>
                <a:effectLst/>
                <a:latin typeface="+mn-lt"/>
                <a:ea typeface="+mn-ea"/>
                <a:cs typeface="+mn-cs"/>
              </a:rPr>
              <a:t>NIC</a:t>
            </a:r>
            <a:r>
              <a:rPr lang="zh-CN" altLang="zh-CN" sz="1200" kern="1200" dirty="0">
                <a:solidFill>
                  <a:schemeClr val="tx1"/>
                </a:solidFill>
                <a:effectLst/>
                <a:latin typeface="+mn-lt"/>
                <a:ea typeface="+mn-ea"/>
                <a:cs typeface="+mn-cs"/>
              </a:rPr>
              <a:t>低熵靶内爆性能低的原因，</a:t>
            </a:r>
            <a:r>
              <a:rPr lang="en-US" altLang="zh-CN" sz="1200" kern="1200" dirty="0">
                <a:solidFill>
                  <a:schemeClr val="tx1"/>
                </a:solidFill>
                <a:effectLst/>
                <a:latin typeface="+mn-lt"/>
                <a:ea typeface="+mn-ea"/>
                <a:cs typeface="+mn-cs"/>
              </a:rPr>
              <a:t>HYDRA</a:t>
            </a:r>
            <a:r>
              <a:rPr lang="zh-CN" altLang="zh-CN" sz="1200" kern="1200" dirty="0">
                <a:solidFill>
                  <a:schemeClr val="tx1"/>
                </a:solidFill>
                <a:effectLst/>
                <a:latin typeface="+mn-lt"/>
                <a:ea typeface="+mn-ea"/>
                <a:cs typeface="+mn-cs"/>
              </a:rPr>
              <a:t>程序更是实现了热斑混合、驱动不对称性、注入孔、夹持膜和靶丸粗糙度等因素的二维和三维综合模拟。</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）物理建模趋于精细化。</a:t>
            </a:r>
            <a:r>
              <a:rPr lang="zh-CN" altLang="zh-CN" sz="1200" kern="1200" dirty="0">
                <a:solidFill>
                  <a:schemeClr val="tx1"/>
                </a:solidFill>
                <a:effectLst/>
                <a:latin typeface="+mn-lt"/>
                <a:ea typeface="+mn-ea"/>
                <a:cs typeface="+mn-cs"/>
              </a:rPr>
              <a:t>辐射不透明度是</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黑腔和靶丸计算的重要物理参数，</a:t>
            </a:r>
            <a:r>
              <a:rPr lang="en-US" altLang="zh-CN" sz="1200" kern="1200" dirty="0">
                <a:solidFill>
                  <a:schemeClr val="tx1"/>
                </a:solidFill>
                <a:effectLst/>
                <a:latin typeface="+mn-lt"/>
                <a:ea typeface="+mn-ea"/>
                <a:cs typeface="+mn-cs"/>
              </a:rPr>
              <a:t>LLNL</a:t>
            </a:r>
            <a:r>
              <a:rPr lang="zh-CN" altLang="zh-CN" sz="1200" kern="1200" dirty="0">
                <a:solidFill>
                  <a:schemeClr val="tx1"/>
                </a:solidFill>
                <a:effectLst/>
                <a:latin typeface="+mn-lt"/>
                <a:ea typeface="+mn-ea"/>
                <a:cs typeface="+mn-cs"/>
              </a:rPr>
              <a:t>早期采用平均原子模型计算辐射不透明度参数，</a:t>
            </a:r>
            <a:r>
              <a:rPr lang="en-US" altLang="zh-CN" sz="1200" kern="1200" dirty="0">
                <a:solidFill>
                  <a:schemeClr val="tx1"/>
                </a:solidFill>
                <a:effectLst/>
                <a:latin typeface="+mn-lt"/>
                <a:ea typeface="+mn-ea"/>
                <a:cs typeface="+mn-cs"/>
              </a:rPr>
              <a:t>2011</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NIF</a:t>
            </a:r>
            <a:r>
              <a:rPr lang="zh-CN" altLang="zh-CN" sz="1200" kern="1200" dirty="0">
                <a:solidFill>
                  <a:schemeClr val="tx1"/>
                </a:solidFill>
                <a:effectLst/>
                <a:latin typeface="+mn-lt"/>
                <a:ea typeface="+mn-ea"/>
                <a:cs typeface="+mn-cs"/>
              </a:rPr>
              <a:t>装置兆焦耳级别黑腔能量学实验发现模拟程序低估了黑腔辐射能流，并提出了高流模型。在高流模型中，当温度高于</a:t>
            </a:r>
            <a:r>
              <a:rPr lang="en-US" altLang="zh-CN" sz="1200" kern="1200" dirty="0">
                <a:solidFill>
                  <a:schemeClr val="tx1"/>
                </a:solidFill>
                <a:effectLst/>
                <a:latin typeface="+mn-lt"/>
                <a:ea typeface="+mn-ea"/>
                <a:cs typeface="+mn-cs"/>
              </a:rPr>
              <a:t>300 eV</a:t>
            </a:r>
            <a:r>
              <a:rPr lang="zh-CN" altLang="zh-CN" sz="1200" kern="1200" dirty="0">
                <a:solidFill>
                  <a:schemeClr val="tx1"/>
                </a:solidFill>
                <a:effectLst/>
                <a:latin typeface="+mn-lt"/>
                <a:ea typeface="+mn-ea"/>
                <a:cs typeface="+mn-cs"/>
              </a:rPr>
              <a:t>时采用非局域热动平衡（</a:t>
            </a:r>
            <a:r>
              <a:rPr lang="en-US" altLang="zh-CN" sz="1200" kern="1200" dirty="0">
                <a:solidFill>
                  <a:schemeClr val="tx1"/>
                </a:solidFill>
                <a:effectLst/>
                <a:latin typeface="+mn-lt"/>
                <a:ea typeface="+mn-ea"/>
                <a:cs typeface="+mn-cs"/>
              </a:rPr>
              <a:t>NLTE</a:t>
            </a:r>
            <a:r>
              <a:rPr lang="zh-CN" altLang="zh-CN" sz="1200" kern="1200" dirty="0">
                <a:solidFill>
                  <a:schemeClr val="tx1"/>
                </a:solidFill>
                <a:effectLst/>
                <a:latin typeface="+mn-lt"/>
                <a:ea typeface="+mn-ea"/>
                <a:cs typeface="+mn-cs"/>
              </a:rPr>
              <a:t>）的细致组态模型（</a:t>
            </a:r>
            <a:r>
              <a:rPr lang="en-US" altLang="zh-CN" sz="1200" kern="1200" dirty="0">
                <a:solidFill>
                  <a:schemeClr val="tx1"/>
                </a:solidFill>
                <a:effectLst/>
                <a:latin typeface="+mn-lt"/>
                <a:ea typeface="+mn-ea"/>
                <a:cs typeface="+mn-cs"/>
              </a:rPr>
              <a:t>DCA</a:t>
            </a:r>
            <a:r>
              <a:rPr lang="zh-CN" altLang="zh-CN" sz="1200" kern="1200" dirty="0">
                <a:solidFill>
                  <a:schemeClr val="tx1"/>
                </a:solidFill>
                <a:effectLst/>
                <a:latin typeface="+mn-lt"/>
                <a:ea typeface="+mn-ea"/>
                <a:cs typeface="+mn-cs"/>
              </a:rPr>
              <a:t>）来计算辐射不透明度参数，当温度低于该值时仍然采用平均原子模型；同时，高流模型还增大了电子热传导的限流系数。最近，</a:t>
            </a:r>
            <a:r>
              <a:rPr lang="en-US" altLang="zh-CN" sz="1200" kern="1200" dirty="0">
                <a:solidFill>
                  <a:schemeClr val="tx1"/>
                </a:solidFill>
                <a:effectLst/>
                <a:latin typeface="+mn-lt"/>
                <a:ea typeface="+mn-ea"/>
                <a:cs typeface="+mn-cs"/>
              </a:rPr>
              <a:t>NIF</a:t>
            </a:r>
            <a:r>
              <a:rPr lang="zh-CN" altLang="zh-CN" sz="1200" kern="1200" dirty="0">
                <a:solidFill>
                  <a:schemeClr val="tx1"/>
                </a:solidFill>
                <a:effectLst/>
                <a:latin typeface="+mn-lt"/>
                <a:ea typeface="+mn-ea"/>
                <a:cs typeface="+mn-cs"/>
              </a:rPr>
              <a:t>实验显示采用高流模型可能高估了黑腔辐射能流，需要在高流模型中降低</a:t>
            </a:r>
            <a:r>
              <a:rPr lang="en-US" altLang="zh-CN" sz="1200" kern="1200" dirty="0">
                <a:solidFill>
                  <a:schemeClr val="tx1"/>
                </a:solidFill>
                <a:effectLst/>
                <a:latin typeface="+mn-lt"/>
                <a:ea typeface="+mn-ea"/>
                <a:cs typeface="+mn-cs"/>
              </a:rPr>
              <a:t>LTE</a:t>
            </a:r>
            <a:r>
              <a:rPr lang="zh-CN" altLang="zh-CN" sz="1200" kern="1200" dirty="0">
                <a:solidFill>
                  <a:schemeClr val="tx1"/>
                </a:solidFill>
                <a:effectLst/>
                <a:latin typeface="+mn-lt"/>
                <a:ea typeface="+mn-ea"/>
                <a:cs typeface="+mn-cs"/>
              </a:rPr>
              <a:t>至</a:t>
            </a:r>
            <a:r>
              <a:rPr lang="en-US" altLang="zh-CN" sz="1200" kern="1200" dirty="0">
                <a:solidFill>
                  <a:schemeClr val="tx1"/>
                </a:solidFill>
                <a:effectLst/>
                <a:latin typeface="+mn-lt"/>
                <a:ea typeface="+mn-ea"/>
                <a:cs typeface="+mn-cs"/>
              </a:rPr>
              <a:t>NLTE</a:t>
            </a:r>
            <a:r>
              <a:rPr lang="zh-CN" altLang="zh-CN" sz="1200" kern="1200" dirty="0">
                <a:solidFill>
                  <a:schemeClr val="tx1"/>
                </a:solidFill>
                <a:effectLst/>
                <a:latin typeface="+mn-lt"/>
                <a:ea typeface="+mn-ea"/>
                <a:cs typeface="+mn-cs"/>
              </a:rPr>
              <a:t>的转换温度。状态方程也是</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的重要参数，</a:t>
            </a:r>
            <a:r>
              <a:rPr lang="en-US" altLang="zh-CN" sz="1200" kern="1200" dirty="0">
                <a:solidFill>
                  <a:schemeClr val="tx1"/>
                </a:solidFill>
                <a:effectLst/>
                <a:latin typeface="+mn-lt"/>
                <a:ea typeface="+mn-ea"/>
                <a:cs typeface="+mn-cs"/>
              </a:rPr>
              <a:t>LLNL</a:t>
            </a:r>
            <a:r>
              <a:rPr lang="zh-CN" altLang="zh-CN" sz="1200" kern="1200" dirty="0">
                <a:solidFill>
                  <a:schemeClr val="tx1"/>
                </a:solidFill>
                <a:effectLst/>
                <a:latin typeface="+mn-lt"/>
                <a:ea typeface="+mn-ea"/>
                <a:cs typeface="+mn-cs"/>
              </a:rPr>
              <a:t>早期采用的是</a:t>
            </a:r>
            <a:r>
              <a:rPr lang="en-US" altLang="zh-CN" sz="1200" kern="1200" dirty="0">
                <a:solidFill>
                  <a:schemeClr val="tx1"/>
                </a:solidFill>
                <a:effectLst/>
                <a:latin typeface="+mn-lt"/>
                <a:ea typeface="+mn-ea"/>
                <a:cs typeface="+mn-cs"/>
              </a:rPr>
              <a:t>QEOS</a:t>
            </a:r>
            <a:r>
              <a:rPr lang="zh-CN" altLang="zh-CN" sz="1200" kern="1200" dirty="0">
                <a:solidFill>
                  <a:schemeClr val="tx1"/>
                </a:solidFill>
                <a:effectLst/>
                <a:latin typeface="+mn-lt"/>
                <a:ea typeface="+mn-ea"/>
                <a:cs typeface="+mn-cs"/>
              </a:rPr>
              <a:t>模型，研究发现状态方程对不稳定性计算的影响很大，同时</a:t>
            </a:r>
            <a:r>
              <a:rPr lang="en-US" altLang="zh-CN" sz="1200" kern="1200" dirty="0">
                <a:solidFill>
                  <a:schemeClr val="tx1"/>
                </a:solidFill>
                <a:effectLst/>
                <a:latin typeface="+mn-lt"/>
                <a:ea typeface="+mn-ea"/>
                <a:cs typeface="+mn-cs"/>
              </a:rPr>
              <a:t>QEOS</a:t>
            </a:r>
            <a:r>
              <a:rPr lang="zh-CN" altLang="zh-CN" sz="1200" kern="1200" dirty="0">
                <a:solidFill>
                  <a:schemeClr val="tx1"/>
                </a:solidFill>
                <a:effectLst/>
                <a:latin typeface="+mn-lt"/>
                <a:ea typeface="+mn-ea"/>
                <a:cs typeface="+mn-cs"/>
              </a:rPr>
              <a:t>会低估</a:t>
            </a:r>
            <a:r>
              <a:rPr lang="en-US" altLang="zh-CN" sz="1200" kern="1200" dirty="0">
                <a:solidFill>
                  <a:schemeClr val="tx1"/>
                </a:solidFill>
                <a:effectLst/>
                <a:latin typeface="+mn-lt"/>
                <a:ea typeface="+mn-ea"/>
                <a:cs typeface="+mn-cs"/>
              </a:rPr>
              <a:t>DT</a:t>
            </a:r>
            <a:r>
              <a:rPr lang="zh-CN" altLang="zh-CN" sz="1200" kern="1200" dirty="0">
                <a:solidFill>
                  <a:schemeClr val="tx1"/>
                </a:solidFill>
                <a:effectLst/>
                <a:latin typeface="+mn-lt"/>
                <a:ea typeface="+mn-ea"/>
                <a:cs typeface="+mn-cs"/>
              </a:rPr>
              <a:t>的压缩，因此</a:t>
            </a:r>
            <a:r>
              <a:rPr lang="en-US" altLang="zh-CN" sz="1200" kern="1200" dirty="0">
                <a:solidFill>
                  <a:schemeClr val="tx1"/>
                </a:solidFill>
                <a:effectLst/>
                <a:latin typeface="+mn-lt"/>
                <a:ea typeface="+mn-ea"/>
                <a:cs typeface="+mn-cs"/>
              </a:rPr>
              <a:t>LLNL</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QEOS</a:t>
            </a:r>
            <a:r>
              <a:rPr lang="zh-CN" altLang="zh-CN" sz="1200" kern="1200" dirty="0">
                <a:solidFill>
                  <a:schemeClr val="tx1"/>
                </a:solidFill>
                <a:effectLst/>
                <a:latin typeface="+mn-lt"/>
                <a:ea typeface="+mn-ea"/>
                <a:cs typeface="+mn-cs"/>
              </a:rPr>
              <a:t>的基础上进行修正建立了多个版本的</a:t>
            </a:r>
            <a:r>
              <a:rPr lang="en-US" altLang="zh-CN" sz="1200" kern="1200" dirty="0">
                <a:solidFill>
                  <a:schemeClr val="tx1"/>
                </a:solidFill>
                <a:effectLst/>
                <a:latin typeface="+mn-lt"/>
                <a:ea typeface="+mn-ea"/>
                <a:cs typeface="+mn-cs"/>
              </a:rPr>
              <a:t>LEOS</a:t>
            </a:r>
            <a:r>
              <a:rPr lang="zh-CN" altLang="zh-CN" sz="1200" kern="1200" dirty="0">
                <a:solidFill>
                  <a:schemeClr val="tx1"/>
                </a:solidFill>
                <a:effectLst/>
                <a:latin typeface="+mn-lt"/>
                <a:ea typeface="+mn-ea"/>
                <a:cs typeface="+mn-cs"/>
              </a:rPr>
              <a:t>，比如</a:t>
            </a:r>
            <a:r>
              <a:rPr lang="en-US" altLang="zh-CN" sz="1200" kern="1200" dirty="0">
                <a:solidFill>
                  <a:schemeClr val="tx1"/>
                </a:solidFill>
                <a:effectLst/>
                <a:latin typeface="+mn-lt"/>
                <a:ea typeface="+mn-ea"/>
                <a:cs typeface="+mn-cs"/>
              </a:rPr>
              <a:t>CH</a:t>
            </a:r>
            <a:r>
              <a:rPr lang="zh-CN" altLang="zh-CN" sz="1200" kern="1200" dirty="0">
                <a:solidFill>
                  <a:schemeClr val="tx1"/>
                </a:solidFill>
                <a:effectLst/>
                <a:latin typeface="+mn-lt"/>
                <a:ea typeface="+mn-ea"/>
                <a:cs typeface="+mn-cs"/>
              </a:rPr>
              <a:t>烧蚀材料有</a:t>
            </a:r>
            <a:r>
              <a:rPr lang="en-US" altLang="zh-CN" sz="1200" kern="1200" dirty="0">
                <a:solidFill>
                  <a:schemeClr val="tx1"/>
                </a:solidFill>
                <a:effectLst/>
                <a:latin typeface="+mn-lt"/>
                <a:ea typeface="+mn-ea"/>
                <a:cs typeface="+mn-cs"/>
              </a:rPr>
              <a:t>LEOS 5105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LEOS5310</a:t>
            </a:r>
            <a:r>
              <a:rPr lang="zh-CN" altLang="zh-CN" sz="1200" kern="1200" dirty="0">
                <a:solidFill>
                  <a:schemeClr val="tx1"/>
                </a:solidFill>
                <a:effectLst/>
                <a:latin typeface="+mn-lt"/>
                <a:ea typeface="+mn-ea"/>
                <a:cs typeface="+mn-cs"/>
              </a:rPr>
              <a:t>等。</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）计算结果的置信度显著提高。</a:t>
            </a:r>
            <a:r>
              <a:rPr lang="en-US" altLang="zh-CN" sz="1200" kern="1200" dirty="0">
                <a:solidFill>
                  <a:schemeClr val="tx1"/>
                </a:solidFill>
                <a:effectLst/>
                <a:latin typeface="+mn-lt"/>
                <a:ea typeface="+mn-ea"/>
                <a:cs typeface="+mn-cs"/>
              </a:rPr>
              <a:t>NIF</a:t>
            </a:r>
            <a:r>
              <a:rPr lang="zh-CN" altLang="zh-CN" sz="1200" kern="1200" dirty="0">
                <a:solidFill>
                  <a:schemeClr val="tx1"/>
                </a:solidFill>
                <a:effectLst/>
                <a:latin typeface="+mn-lt"/>
                <a:ea typeface="+mn-ea"/>
                <a:cs typeface="+mn-cs"/>
              </a:rPr>
              <a:t>装置针对</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建立了多个实验平台，包括</a:t>
            </a:r>
            <a:r>
              <a:rPr lang="en-US" altLang="zh-CN" sz="1200" kern="1200" dirty="0">
                <a:solidFill>
                  <a:schemeClr val="tx1"/>
                </a:solidFill>
                <a:effectLst/>
                <a:latin typeface="+mn-lt"/>
                <a:ea typeface="+mn-ea"/>
                <a:cs typeface="+mn-cs"/>
              </a:rPr>
              <a:t>Reemit(</a:t>
            </a:r>
            <a:r>
              <a:rPr lang="zh-CN" altLang="zh-CN" sz="1200" kern="1200" dirty="0">
                <a:solidFill>
                  <a:schemeClr val="tx1"/>
                </a:solidFill>
                <a:effectLst/>
                <a:latin typeface="+mn-lt"/>
                <a:ea typeface="+mn-ea"/>
                <a:cs typeface="+mn-cs"/>
              </a:rPr>
              <a:t>铋球再发射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Keyhole</a:t>
            </a:r>
            <a:r>
              <a:rPr lang="zh-CN" altLang="zh-CN" sz="1200" kern="1200" dirty="0">
                <a:solidFill>
                  <a:schemeClr val="tx1"/>
                </a:solidFill>
                <a:effectLst/>
                <a:latin typeface="+mn-lt"/>
                <a:ea typeface="+mn-ea"/>
                <a:cs typeface="+mn-cs"/>
              </a:rPr>
              <a:t>（锁孔靶）、</a:t>
            </a:r>
            <a:r>
              <a:rPr lang="en-US" altLang="zh-CN" sz="1200" kern="1200" dirty="0">
                <a:solidFill>
                  <a:schemeClr val="tx1"/>
                </a:solidFill>
                <a:effectLst/>
                <a:latin typeface="+mn-lt"/>
                <a:ea typeface="+mn-ea"/>
                <a:cs typeface="+mn-cs"/>
              </a:rPr>
              <a:t>Backlit </a:t>
            </a:r>
            <a:r>
              <a:rPr lang="en-US" altLang="zh-CN" sz="1200" kern="1200" dirty="0" err="1">
                <a:solidFill>
                  <a:schemeClr val="tx1"/>
                </a:solidFill>
                <a:effectLst/>
                <a:latin typeface="+mn-lt"/>
                <a:ea typeface="+mn-ea"/>
                <a:cs typeface="+mn-cs"/>
              </a:rPr>
              <a:t>Capusle</a:t>
            </a:r>
            <a:r>
              <a:rPr lang="zh-CN" altLang="zh-CN" sz="1200" kern="1200" dirty="0">
                <a:solidFill>
                  <a:schemeClr val="tx1"/>
                </a:solidFill>
                <a:effectLst/>
                <a:latin typeface="+mn-lt"/>
                <a:ea typeface="+mn-ea"/>
                <a:cs typeface="+mn-cs"/>
              </a:rPr>
              <a:t>（靶丸背光成像）、</a:t>
            </a:r>
            <a:r>
              <a:rPr lang="en-US" altLang="zh-CN" sz="1200" kern="1200" dirty="0">
                <a:solidFill>
                  <a:schemeClr val="tx1"/>
                </a:solidFill>
                <a:effectLst/>
                <a:latin typeface="+mn-lt"/>
                <a:ea typeface="+mn-ea"/>
                <a:cs typeface="+mn-cs"/>
              </a:rPr>
              <a:t>Symmetry Capsule</a:t>
            </a:r>
            <a:r>
              <a:rPr lang="zh-CN" altLang="zh-CN" sz="1200" kern="1200" dirty="0">
                <a:solidFill>
                  <a:schemeClr val="tx1"/>
                </a:solidFill>
                <a:effectLst/>
                <a:latin typeface="+mn-lt"/>
                <a:ea typeface="+mn-ea"/>
                <a:cs typeface="+mn-cs"/>
              </a:rPr>
              <a:t>（靶球对称性调控）、</a:t>
            </a:r>
            <a:r>
              <a:rPr lang="en-US" altLang="zh-CN" sz="1200" kern="1200" dirty="0" err="1">
                <a:solidFill>
                  <a:schemeClr val="tx1"/>
                </a:solidFill>
                <a:effectLst/>
                <a:latin typeface="+mn-lt"/>
                <a:ea typeface="+mn-ea"/>
                <a:cs typeface="+mn-cs"/>
              </a:rPr>
              <a:t>Cryo</a:t>
            </a:r>
            <a:r>
              <a:rPr lang="en-US" altLang="zh-CN" sz="1200" kern="1200" dirty="0">
                <a:solidFill>
                  <a:schemeClr val="tx1"/>
                </a:solidFill>
                <a:effectLst/>
                <a:latin typeface="+mn-lt"/>
                <a:ea typeface="+mn-ea"/>
                <a:cs typeface="+mn-cs"/>
              </a:rPr>
              <a:t>-Layered Capsule</a:t>
            </a:r>
            <a:r>
              <a:rPr lang="zh-CN" altLang="zh-CN" sz="1200" kern="1200" dirty="0">
                <a:solidFill>
                  <a:schemeClr val="tx1"/>
                </a:solidFill>
                <a:effectLst/>
                <a:latin typeface="+mn-lt"/>
                <a:ea typeface="+mn-ea"/>
                <a:cs typeface="+mn-cs"/>
              </a:rPr>
              <a:t>（冷冻分层靶）、</a:t>
            </a:r>
            <a:r>
              <a:rPr lang="en-US" altLang="zh-CN" sz="1200" kern="1200" dirty="0">
                <a:solidFill>
                  <a:schemeClr val="tx1"/>
                </a:solidFill>
                <a:effectLst/>
                <a:latin typeface="+mn-lt"/>
                <a:ea typeface="+mn-ea"/>
                <a:cs typeface="+mn-cs"/>
              </a:rPr>
              <a:t>Hydrodynamic Growth Radiography</a:t>
            </a:r>
            <a:r>
              <a:rPr lang="zh-CN" altLang="zh-CN" sz="1200" kern="1200" dirty="0">
                <a:solidFill>
                  <a:schemeClr val="tx1"/>
                </a:solidFill>
                <a:effectLst/>
                <a:latin typeface="+mn-lt"/>
                <a:ea typeface="+mn-ea"/>
                <a:cs typeface="+mn-cs"/>
              </a:rPr>
              <a:t>（不稳定性增长</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光成像）等，这些实验平台上的各种分解及综合实验为模拟程序置信度提高提供了宝贵的实验数据。</a:t>
            </a:r>
            <a:r>
              <a:rPr lang="en-US" altLang="zh-CN" sz="1200" kern="1200" dirty="0">
                <a:solidFill>
                  <a:schemeClr val="tx1"/>
                </a:solidFill>
                <a:effectLst/>
                <a:latin typeface="+mn-lt"/>
                <a:ea typeface="+mn-ea"/>
                <a:cs typeface="+mn-cs"/>
              </a:rPr>
              <a:t>HYDRA</a:t>
            </a:r>
            <a:r>
              <a:rPr lang="zh-CN" altLang="zh-CN" sz="1200" kern="1200" dirty="0">
                <a:solidFill>
                  <a:schemeClr val="tx1"/>
                </a:solidFill>
                <a:effectLst/>
                <a:latin typeface="+mn-lt"/>
                <a:ea typeface="+mn-ea"/>
                <a:cs typeface="+mn-cs"/>
              </a:rPr>
              <a:t>程序经过完善之后，置信度大幅度提高，在考虑混合效应、驱动不对称性、靶丸夹持膜、燃料注入孔、三维效应等综合因素时，低熵内爆靶模拟得到的中子产额与实验结果的差距由原来的</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倍缩小至</a:t>
            </a:r>
            <a:r>
              <a:rPr lang="en-US" altLang="zh-CN" sz="1200" kern="1200" dirty="0">
                <a:solidFill>
                  <a:schemeClr val="tx1"/>
                </a:solidFill>
                <a:effectLst/>
                <a:latin typeface="+mn-lt"/>
                <a:ea typeface="+mn-ea"/>
                <a:cs typeface="+mn-cs"/>
              </a:rPr>
              <a:t>0.5</a:t>
            </a:r>
            <a:r>
              <a:rPr lang="zh-CN" altLang="zh-CN" sz="1200" kern="1200" dirty="0">
                <a:solidFill>
                  <a:schemeClr val="tx1"/>
                </a:solidFill>
                <a:effectLst/>
                <a:latin typeface="+mn-lt"/>
                <a:ea typeface="+mn-ea"/>
                <a:cs typeface="+mn-cs"/>
              </a:rPr>
              <a:t>倍。不稳定性增长</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光成像平台实验结果还表明</a:t>
            </a:r>
            <a:r>
              <a:rPr lang="en-US" altLang="zh-CN" sz="1200" kern="1200" dirty="0">
                <a:solidFill>
                  <a:schemeClr val="tx1"/>
                </a:solidFill>
                <a:effectLst/>
                <a:latin typeface="+mn-lt"/>
                <a:ea typeface="+mn-ea"/>
                <a:cs typeface="+mn-cs"/>
              </a:rPr>
              <a:t>HYDRA</a:t>
            </a:r>
            <a:r>
              <a:rPr lang="zh-CN" altLang="zh-CN" sz="1200" kern="1200" dirty="0">
                <a:solidFill>
                  <a:schemeClr val="tx1"/>
                </a:solidFill>
                <a:effectLst/>
                <a:latin typeface="+mn-lt"/>
                <a:ea typeface="+mn-ea"/>
                <a:cs typeface="+mn-cs"/>
              </a:rPr>
              <a:t>程序关于流体力学不稳定性增长的二维和三维模拟是可靠的。</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）大规模、高性能并行计算能力迅速提升。</a:t>
            </a:r>
            <a:r>
              <a:rPr lang="zh-CN" altLang="zh-CN" sz="1200" kern="1200" dirty="0">
                <a:solidFill>
                  <a:schemeClr val="tx1"/>
                </a:solidFill>
                <a:effectLst/>
                <a:latin typeface="+mn-lt"/>
                <a:ea typeface="+mn-ea"/>
                <a:cs typeface="+mn-cs"/>
              </a:rPr>
              <a:t>事实上，在高性能数值模拟方面，美国一直是这方面的引领者，从上个世纪四、五十年代起，美国利弗莫尔和洛斯阿拉莫斯国家实验室就非常重视高性能科学计算，五十年代建立了</a:t>
            </a:r>
            <a:r>
              <a:rPr lang="en-US" altLang="zh-CN" sz="1200" kern="1200" dirty="0">
                <a:solidFill>
                  <a:schemeClr val="tx1"/>
                </a:solidFill>
                <a:effectLst/>
                <a:latin typeface="+mn-lt"/>
                <a:ea typeface="+mn-ea"/>
                <a:cs typeface="+mn-cs"/>
              </a:rPr>
              <a:t>IBM</a:t>
            </a:r>
            <a:r>
              <a:rPr lang="zh-CN" altLang="zh-CN" sz="1200" kern="1200" dirty="0">
                <a:solidFill>
                  <a:schemeClr val="tx1"/>
                </a:solidFill>
                <a:effectLst/>
                <a:latin typeface="+mn-lt"/>
                <a:ea typeface="+mn-ea"/>
                <a:cs typeface="+mn-cs"/>
              </a:rPr>
              <a:t>超级计算机，六、七十年代建立了</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计算平台，八十年代建立了</a:t>
            </a:r>
            <a:r>
              <a:rPr lang="en-US" altLang="zh-CN" sz="1200" kern="1200" dirty="0">
                <a:solidFill>
                  <a:schemeClr val="tx1"/>
                </a:solidFill>
                <a:effectLst/>
                <a:latin typeface="+mn-lt"/>
                <a:ea typeface="+mn-ea"/>
                <a:cs typeface="+mn-cs"/>
              </a:rPr>
              <a:t>Cray</a:t>
            </a:r>
            <a:r>
              <a:rPr lang="zh-CN" altLang="zh-CN" sz="1200" kern="1200" dirty="0">
                <a:solidFill>
                  <a:schemeClr val="tx1"/>
                </a:solidFill>
                <a:effectLst/>
                <a:latin typeface="+mn-lt"/>
                <a:ea typeface="+mn-ea"/>
                <a:cs typeface="+mn-cs"/>
              </a:rPr>
              <a:t>计算平台。七十年代末，美国能源部在利弗莫尔国家实验室建立了</a:t>
            </a:r>
            <a:r>
              <a:rPr lang="en-US" altLang="zh-CN" sz="1200" kern="1200" dirty="0">
                <a:solidFill>
                  <a:schemeClr val="tx1"/>
                </a:solidFill>
                <a:effectLst/>
                <a:latin typeface="+mn-lt"/>
                <a:ea typeface="+mn-ea"/>
                <a:cs typeface="+mn-cs"/>
              </a:rPr>
              <a:t>NERSC</a:t>
            </a:r>
            <a:r>
              <a:rPr lang="zh-CN" altLang="zh-CN" sz="1200" kern="1200" dirty="0">
                <a:solidFill>
                  <a:schemeClr val="tx1"/>
                </a:solidFill>
                <a:effectLst/>
                <a:latin typeface="+mn-lt"/>
                <a:ea typeface="+mn-ea"/>
                <a:cs typeface="+mn-cs"/>
              </a:rPr>
              <a:t>中心，并向能源部的所有能源研究开放。与此同时，日本和欧洲也开始有能力建造超级计算机。逐渐地，计算物理和计算科学逐渐成为研究热点。目前，在世界</a:t>
            </a:r>
            <a:r>
              <a:rPr lang="en-US" altLang="zh-CN" sz="1200" kern="1200" dirty="0">
                <a:solidFill>
                  <a:schemeClr val="tx1"/>
                </a:solidFill>
                <a:effectLst/>
                <a:latin typeface="+mn-lt"/>
                <a:ea typeface="+mn-ea"/>
                <a:cs typeface="+mn-cs"/>
              </a:rPr>
              <a:t>TOP500</a:t>
            </a:r>
            <a:r>
              <a:rPr lang="zh-CN" altLang="zh-CN" sz="1200" kern="1200" dirty="0">
                <a:solidFill>
                  <a:schemeClr val="tx1"/>
                </a:solidFill>
                <a:effectLst/>
                <a:latin typeface="+mn-lt"/>
                <a:ea typeface="+mn-ea"/>
                <a:cs typeface="+mn-cs"/>
              </a:rPr>
              <a:t>超级计算机中，美国有</a:t>
            </a:r>
            <a:r>
              <a:rPr lang="en-US" altLang="zh-CN" sz="1200" kern="1200" dirty="0">
                <a:solidFill>
                  <a:schemeClr val="tx1"/>
                </a:solidFill>
                <a:effectLst/>
                <a:latin typeface="+mn-lt"/>
                <a:ea typeface="+mn-ea"/>
                <a:cs typeface="+mn-cs"/>
              </a:rPr>
              <a:t>201</a:t>
            </a:r>
            <a:r>
              <a:rPr lang="zh-CN" altLang="zh-CN" sz="1200" kern="1200" dirty="0">
                <a:solidFill>
                  <a:schemeClr val="tx1"/>
                </a:solidFill>
                <a:effectLst/>
                <a:latin typeface="+mn-lt"/>
                <a:ea typeface="+mn-ea"/>
                <a:cs typeface="+mn-cs"/>
              </a:rPr>
              <a:t>台、将近</a:t>
            </a:r>
            <a:r>
              <a:rPr lang="en-US" altLang="zh-CN" sz="1200" kern="1200" dirty="0">
                <a:solidFill>
                  <a:schemeClr val="tx1"/>
                </a:solidFill>
                <a:effectLst/>
                <a:latin typeface="+mn-lt"/>
                <a:ea typeface="+mn-ea"/>
                <a:cs typeface="+mn-cs"/>
              </a:rPr>
              <a:t>40%</a:t>
            </a:r>
            <a:r>
              <a:rPr lang="zh-CN" altLang="zh-CN" sz="1200" kern="1200" dirty="0">
                <a:solidFill>
                  <a:schemeClr val="tx1"/>
                </a:solidFill>
                <a:effectLst/>
                <a:latin typeface="+mn-lt"/>
                <a:ea typeface="+mn-ea"/>
                <a:cs typeface="+mn-cs"/>
              </a:rPr>
              <a:t>，欧洲有</a:t>
            </a:r>
            <a:r>
              <a:rPr lang="en-US" altLang="zh-CN" sz="1200" kern="1200" dirty="0">
                <a:solidFill>
                  <a:schemeClr val="tx1"/>
                </a:solidFill>
                <a:effectLst/>
                <a:latin typeface="+mn-lt"/>
                <a:ea typeface="+mn-ea"/>
                <a:cs typeface="+mn-cs"/>
              </a:rPr>
              <a:t>107</a:t>
            </a:r>
            <a:r>
              <a:rPr lang="zh-CN" altLang="zh-CN" sz="1200" kern="1200" dirty="0">
                <a:solidFill>
                  <a:schemeClr val="tx1"/>
                </a:solidFill>
                <a:effectLst/>
                <a:latin typeface="+mn-lt"/>
                <a:ea typeface="+mn-ea"/>
                <a:cs typeface="+mn-cs"/>
              </a:rPr>
              <a:t>台，中国有</a:t>
            </a:r>
            <a:r>
              <a:rPr lang="en-US" altLang="zh-CN" sz="1200" kern="1200" dirty="0">
                <a:solidFill>
                  <a:schemeClr val="tx1"/>
                </a:solidFill>
                <a:effectLst/>
                <a:latin typeface="+mn-lt"/>
                <a:ea typeface="+mn-ea"/>
                <a:cs typeface="+mn-cs"/>
              </a:rPr>
              <a:t>109</a:t>
            </a:r>
            <a:r>
              <a:rPr lang="zh-CN" altLang="zh-CN" sz="1200" kern="1200" dirty="0">
                <a:solidFill>
                  <a:schemeClr val="tx1"/>
                </a:solidFill>
                <a:effectLst/>
                <a:latin typeface="+mn-lt"/>
                <a:ea typeface="+mn-ea"/>
                <a:cs typeface="+mn-cs"/>
              </a:rPr>
              <a:t>台。美国</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应用程序都经过高规格的性能优化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在大规模、高性能并行计算能力的支撑下，其</a:t>
            </a:r>
            <a:r>
              <a:rPr lang="en-US" altLang="zh-CN" sz="1200" kern="1200" dirty="0">
                <a:solidFill>
                  <a:schemeClr val="tx1"/>
                </a:solidFill>
                <a:effectLst/>
                <a:latin typeface="+mn-lt"/>
                <a:ea typeface="+mn-ea"/>
                <a:cs typeface="+mn-cs"/>
              </a:rPr>
              <a:t>HYDRA</a:t>
            </a:r>
            <a:r>
              <a:rPr lang="zh-CN" altLang="zh-CN" sz="1200" kern="1200" dirty="0">
                <a:solidFill>
                  <a:schemeClr val="tx1"/>
                </a:solidFill>
                <a:effectLst/>
                <a:latin typeface="+mn-lt"/>
                <a:ea typeface="+mn-ea"/>
                <a:cs typeface="+mn-cs"/>
              </a:rPr>
              <a:t>程序辐射流体力学模拟二维计算网格规模可达约</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万，三维计算网格规模达到</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亿，扰动模数均分辨至</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。这些大规模模拟给出了许多新的物理认识。</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3DE3B94-FBDF-4976-AD8E-A654FC58CF4A}" type="slidenum">
              <a:rPr lang="zh-CN" altLang="en-US" smtClean="0"/>
              <a:t>43</a:t>
            </a:fld>
            <a:endParaRPr lang="zh-CN" altLang="en-US"/>
          </a:p>
        </p:txBody>
      </p:sp>
    </p:spTree>
    <p:extLst>
      <p:ext uri="{BB962C8B-B14F-4D97-AF65-F5344CB8AC3E}">
        <p14:creationId xmlns:p14="http://schemas.microsoft.com/office/powerpoint/2010/main" val="3546103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激光等离子体加速的发展离不开计算机模拟，而本领域计算机模拟的发展也是随着超短超强激光技术的发展逐步向着物理过程更为丰富、复杂，计算量更为庞大方面发展。</a:t>
            </a:r>
            <a:r>
              <a:rPr lang="zh-CN" altLang="en-US" sz="1200" kern="1200" dirty="0">
                <a:solidFill>
                  <a:schemeClr val="tx1"/>
                </a:solidFill>
                <a:effectLst/>
                <a:latin typeface="+mn-lt"/>
                <a:ea typeface="+mn-ea"/>
                <a:cs typeface="+mn-cs"/>
              </a:rPr>
              <a:t>现在</a:t>
            </a:r>
            <a:r>
              <a:rPr lang="zh-CN" altLang="zh-CN" sz="1200" kern="1200" dirty="0">
                <a:solidFill>
                  <a:schemeClr val="tx1"/>
                </a:solidFill>
                <a:effectLst/>
                <a:latin typeface="+mn-lt"/>
                <a:ea typeface="+mn-ea"/>
                <a:cs typeface="+mn-cs"/>
              </a:rPr>
              <a:t>，激光等离子体无论是在物理过程的复杂性，还是物理过程在时间空间上的超精细方面，也都进入了前所未有的高度，此时实验研究将更显得不足；而通常的粒子模拟也将难以胜任。这些超大规模的数值模拟研究，将大大加深我们对极强相对论激光等离子体加速的认识，为该领域的快速发展提供便捷直观的研究工具。</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除了超短超强激光以及计算机硬件的发展，针对这些新型物理过程的数值计算软件的发展，也必须紧随其后。这包括两个方面，一是新出现的物理过程必须包括；二是针对新物理过程的，高效能的计算方法必须应运而生。可以说，本领域的计算物理学科的发展，也必将与超短超强激光技术的发展一样，在硬件和软件两方面与其同步，对超短超强激光等离子体加速的研究起到不可或缺的作用。</a:t>
            </a:r>
          </a:p>
          <a:p>
            <a:endParaRPr lang="zh-CN" altLang="en-US" dirty="0"/>
          </a:p>
        </p:txBody>
      </p:sp>
      <p:sp>
        <p:nvSpPr>
          <p:cNvPr id="4" name="灯片编号占位符 3"/>
          <p:cNvSpPr>
            <a:spLocks noGrp="1"/>
          </p:cNvSpPr>
          <p:nvPr>
            <p:ph type="sldNum" sz="quarter" idx="10"/>
          </p:nvPr>
        </p:nvSpPr>
        <p:spPr/>
        <p:txBody>
          <a:bodyPr/>
          <a:lstStyle/>
          <a:p>
            <a:fld id="{03DE3B94-FBDF-4976-AD8E-A654FC58CF4A}" type="slidenum">
              <a:rPr lang="zh-CN" altLang="en-US" smtClean="0"/>
              <a:t>44</a:t>
            </a:fld>
            <a:endParaRPr lang="zh-CN" altLang="en-US"/>
          </a:p>
        </p:txBody>
      </p:sp>
    </p:spTree>
    <p:extLst>
      <p:ext uri="{BB962C8B-B14F-4D97-AF65-F5344CB8AC3E}">
        <p14:creationId xmlns:p14="http://schemas.microsoft.com/office/powerpoint/2010/main" val="1592702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空间等离子体</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目前，对局地的基本物理过程的研究手段主要是粒子模拟，而对这些物理过程的全球效应的研究主要通过磁流体力学的数值模拟进行。</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同样的这些大尺度的等离子体物理过程同样是由小尺度的动力学过程驱动的，并且随着卫星观测的分辨率的提高，对太阳大气中发生的小尺度动力学过程也越来越关注。这也对既能模拟小尺度动力学过程又能模拟大尺度物理过程的数值模拟方法提出了要求。</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计算空间等离子体物理的趋势是发展结合研究小尺度动力学过程的粒子模拟和大尺度物理过程的磁流体力学数值模拟的方法。</a:t>
            </a:r>
          </a:p>
          <a:p>
            <a:endParaRPr lang="zh-CN" altLang="en-US" dirty="0"/>
          </a:p>
        </p:txBody>
      </p:sp>
      <p:sp>
        <p:nvSpPr>
          <p:cNvPr id="4" name="灯片编号占位符 3"/>
          <p:cNvSpPr>
            <a:spLocks noGrp="1"/>
          </p:cNvSpPr>
          <p:nvPr>
            <p:ph type="sldNum" sz="quarter" idx="10"/>
          </p:nvPr>
        </p:nvSpPr>
        <p:spPr/>
        <p:txBody>
          <a:bodyPr/>
          <a:lstStyle/>
          <a:p>
            <a:fld id="{03DE3B94-FBDF-4976-AD8E-A654FC58CF4A}" type="slidenum">
              <a:rPr lang="zh-CN" altLang="en-US" smtClean="0"/>
              <a:t>45</a:t>
            </a:fld>
            <a:endParaRPr lang="zh-CN" altLang="en-US"/>
          </a:p>
        </p:txBody>
      </p:sp>
    </p:spTree>
    <p:extLst>
      <p:ext uri="{BB962C8B-B14F-4D97-AF65-F5344CB8AC3E}">
        <p14:creationId xmlns:p14="http://schemas.microsoft.com/office/powerpoint/2010/main" val="1519326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5.</a:t>
            </a:r>
            <a:r>
              <a:rPr lang="zh-CN" altLang="zh-CN" sz="1200" b="1" kern="1200" dirty="0">
                <a:solidFill>
                  <a:schemeClr val="tx1"/>
                </a:solidFill>
                <a:effectLst/>
                <a:latin typeface="+mn-lt"/>
                <a:ea typeface="+mn-ea"/>
                <a:cs typeface="+mn-cs"/>
              </a:rPr>
              <a:t>低温等离子体</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低温等离子体技术的发展在某种意义上可以看作人类能源利用方式与水平的拓展和提高。每一次重大进步和发展都建立在对低温等离子体物理科学认识和理解的基础上。从科学研究的角度考虑，只有通过理论分析、数值模拟、实验诊断三者相结合的方法，才能对低温等离子体过程进行系统地分析，揭示放电参数对等离子体状态参数的影响规律。从实际应用的角度考虑，需要通过数值模拟或仿真，为放电装置研制提供优化指导，对工艺过程进行预测，缩短低温等离子体装置研制或工艺过程的研发周期。然而当前相当一部分低温等离子体计算与模拟还只停留在模型验证阶段，分析和预测能力不足。应用中存在的问题推动相关研究的发展，当前世界范围内研究热点的演化反映了计算低温等离子体物理的发展规律和态势。</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低温等离子体物理和技术的发展是与等离子体的广泛应用密不可分的。从传统的航空航天、材料加工，延伸到微电子、新材料制备、生物医学与新能源等领域</a:t>
            </a:r>
            <a:r>
              <a:rPr lang="en-US" altLang="zh-CN" sz="1200" kern="1200" dirty="0">
                <a:solidFill>
                  <a:schemeClr val="tx1"/>
                </a:solidFill>
                <a:effectLst/>
                <a:latin typeface="+mn-lt"/>
                <a:ea typeface="+mn-ea"/>
                <a:cs typeface="+mn-cs"/>
              </a:rPr>
              <a:t>[14,15]</a:t>
            </a:r>
            <a:r>
              <a:rPr lang="zh-CN" altLang="zh-CN" sz="1200" kern="1200" dirty="0">
                <a:solidFill>
                  <a:schemeClr val="tx1"/>
                </a:solidFill>
                <a:effectLst/>
                <a:latin typeface="+mn-lt"/>
                <a:ea typeface="+mn-ea"/>
                <a:cs typeface="+mn-cs"/>
              </a:rPr>
              <a:t>，低温等离子体的技术和商业价值得到了迅速发展。如果没有低温等离子体技术及其带来的新应用，现代社会科学与经济发展会受到很大影响。过去低温等离子体只是单纯地被作为能量形式转化的载体，而今其丰富组分所带来的化学活性、多样性、灵活性、环境友好等特性引起了学术界和工业界的广泛关注</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，因而正处于二十一世纪科学与技术革命的前沿。</a:t>
            </a: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）预测与分析低温等离子体组分化学动力学过程。</a:t>
            </a:r>
            <a:endParaRPr lang="en-US"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）跨时空尺度的低温等离子体过程数值模拟。</a:t>
            </a:r>
            <a:endParaRPr lang="en-US"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）低温等离子体不稳定性预测和动态演化过程的计算模拟。</a:t>
            </a:r>
            <a:endParaRPr lang="en-US"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）与高性能计算结合提升低温等离子体数值计算能力。</a:t>
            </a:r>
            <a:endParaRPr lang="en-US"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5</a:t>
            </a:r>
            <a:r>
              <a:rPr lang="zh-CN" altLang="zh-CN" sz="1200" b="1" kern="1200" dirty="0">
                <a:solidFill>
                  <a:schemeClr val="tx1"/>
                </a:solidFill>
                <a:effectLst/>
                <a:latin typeface="+mn-lt"/>
                <a:ea typeface="+mn-ea"/>
                <a:cs typeface="+mn-cs"/>
              </a:rPr>
              <a:t>）低温等离子体基本数据研究。</a:t>
            </a:r>
            <a:endParaRPr lang="zh-CN" altLang="en-US" dirty="0"/>
          </a:p>
        </p:txBody>
      </p:sp>
      <p:sp>
        <p:nvSpPr>
          <p:cNvPr id="4" name="灯片编号占位符 3"/>
          <p:cNvSpPr>
            <a:spLocks noGrp="1"/>
          </p:cNvSpPr>
          <p:nvPr>
            <p:ph type="sldNum" sz="quarter" idx="10"/>
          </p:nvPr>
        </p:nvSpPr>
        <p:spPr/>
        <p:txBody>
          <a:bodyPr/>
          <a:lstStyle/>
          <a:p>
            <a:fld id="{03DE3B94-FBDF-4976-AD8E-A654FC58CF4A}" type="slidenum">
              <a:rPr lang="zh-CN" altLang="en-US" smtClean="0"/>
              <a:t>46</a:t>
            </a:fld>
            <a:endParaRPr lang="zh-CN" altLang="en-US"/>
          </a:p>
        </p:txBody>
      </p:sp>
    </p:spTree>
    <p:extLst>
      <p:ext uri="{BB962C8B-B14F-4D97-AF65-F5344CB8AC3E}">
        <p14:creationId xmlns:p14="http://schemas.microsoft.com/office/powerpoint/2010/main" val="3929114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计算机在科学上的应用，最早就是从计算物理开始的。计算物理学起源于二战期间的曼哈顿计划。物理学家运用早期的电子计算机研究物质状态方程</a:t>
            </a:r>
            <a:r>
              <a:rPr lang="en-US"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和非线性动力学问题</a:t>
            </a:r>
            <a:r>
              <a:rPr lang="en-US"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，为计算物理研究奠定了基础。</a:t>
            </a:r>
            <a:r>
              <a:rPr lang="en-US" sz="1200" kern="1200" dirty="0">
                <a:solidFill>
                  <a:schemeClr val="tx1"/>
                </a:solidFill>
                <a:effectLst/>
                <a:latin typeface="+mn-lt"/>
                <a:ea typeface="+mn-ea"/>
                <a:cs typeface="+mn-cs"/>
              </a:rPr>
              <a:t>2005</a:t>
            </a:r>
            <a:r>
              <a:rPr lang="zh-CN" altLang="en-US" sz="1200" kern="1200" dirty="0">
                <a:solidFill>
                  <a:schemeClr val="tx1"/>
                </a:solidFill>
                <a:effectLst/>
                <a:latin typeface="+mn-lt"/>
                <a:ea typeface="+mn-ea"/>
                <a:cs typeface="+mn-cs"/>
              </a:rPr>
              <a:t>年美国总统信息技术委员会提交的白皮书，就强调计算科学尤其是计算物理研究将在保证国家竞争性上起到关键作用</a:t>
            </a:r>
            <a:r>
              <a:rPr lang="en-US"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252C2AB-1AD4-D44A-BA2A-0D8E8089BABF}" type="slidenum">
              <a:rPr lang="en-US" smtClean="0"/>
              <a:t>6</a:t>
            </a:fld>
            <a:endParaRPr lang="en-US"/>
          </a:p>
        </p:txBody>
      </p:sp>
    </p:spTree>
    <p:extLst>
      <p:ext uri="{BB962C8B-B14F-4D97-AF65-F5344CB8AC3E}">
        <p14:creationId xmlns:p14="http://schemas.microsoft.com/office/powerpoint/2010/main" val="803445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tooltip="Charles Babbage"/>
              </a:rPr>
              <a:t>Charles Babbage</a:t>
            </a:r>
            <a:r>
              <a:rPr lang="en-US" sz="1200" b="0" i="0" u="none" strike="noStrike" kern="1200" dirty="0">
                <a:solidFill>
                  <a:schemeClr val="tx1"/>
                </a:solidFill>
                <a:effectLst/>
                <a:latin typeface="+mn-lt"/>
                <a:ea typeface="+mn-ea"/>
                <a:cs typeface="+mn-cs"/>
              </a:rPr>
              <a:t> began to construct a small difference engine in c. 1819</a:t>
            </a:r>
            <a:r>
              <a:rPr lang="en-US" sz="1200" b="0" i="0" u="none" strike="noStrike" kern="1200" baseline="30000" dirty="0">
                <a:solidFill>
                  <a:schemeClr val="tx1"/>
                </a:solidFill>
                <a:effectLst/>
                <a:latin typeface="+mn-lt"/>
                <a:ea typeface="+mn-ea"/>
                <a:cs typeface="+mn-cs"/>
                <a:hlinkClick r:id="rId4"/>
              </a:rPr>
              <a:t>[4]</a:t>
            </a:r>
            <a:r>
              <a:rPr lang="en-US" sz="1200" b="0" i="0" u="none" strike="noStrike" kern="1200" dirty="0">
                <a:solidFill>
                  <a:schemeClr val="tx1"/>
                </a:solidFill>
                <a:effectLst/>
                <a:latin typeface="+mn-lt"/>
                <a:ea typeface="+mn-ea"/>
                <a:cs typeface="+mn-cs"/>
              </a:rPr>
              <a:t> and had completed it by 1822 (Difference Engine 0).</a:t>
            </a:r>
            <a:r>
              <a:rPr lang="en-US" sz="1200" b="0" i="0" u="none" strike="noStrike" kern="1200" baseline="30000" dirty="0">
                <a:solidFill>
                  <a:schemeClr val="tx1"/>
                </a:solidFill>
                <a:effectLst/>
                <a:latin typeface="+mn-lt"/>
                <a:ea typeface="+mn-ea"/>
                <a:cs typeface="+mn-cs"/>
                <a:hlinkClick r:id="rId5"/>
              </a:rPr>
              <a:t>[5]</a:t>
            </a:r>
            <a:r>
              <a:rPr lang="en-US" sz="1200" b="0" i="0" u="none" strike="noStrike" kern="1200" dirty="0">
                <a:solidFill>
                  <a:schemeClr val="tx1"/>
                </a:solidFill>
                <a:effectLst/>
                <a:latin typeface="+mn-lt"/>
                <a:ea typeface="+mn-ea"/>
                <a:cs typeface="+mn-cs"/>
              </a:rPr>
              <a:t> He announced his invention on June 14, 1822, in a paper to the </a:t>
            </a:r>
            <a:r>
              <a:rPr lang="en-US" sz="1200" b="0" i="0" u="none" strike="noStrike" kern="1200" dirty="0">
                <a:solidFill>
                  <a:schemeClr val="tx1"/>
                </a:solidFill>
                <a:effectLst/>
                <a:latin typeface="+mn-lt"/>
                <a:ea typeface="+mn-ea"/>
                <a:cs typeface="+mn-cs"/>
                <a:hlinkClick r:id="rId6" tooltip="Royal Astronomical Society"/>
              </a:rPr>
              <a:t>Royal Astronomical Society</a:t>
            </a:r>
            <a:r>
              <a:rPr lang="en-US" sz="1200" b="0" i="0" u="none" strike="noStrike" kern="1200" dirty="0">
                <a:solidFill>
                  <a:schemeClr val="tx1"/>
                </a:solidFill>
                <a:effectLst/>
                <a:latin typeface="+mn-lt"/>
                <a:ea typeface="+mn-ea"/>
                <a:cs typeface="+mn-cs"/>
              </a:rPr>
              <a:t>, entitled "Note on the application of machinery to the computation of astronomical and mathematical tables".</a:t>
            </a:r>
            <a:r>
              <a:rPr lang="en-US" sz="1200" b="0" i="0" u="none" strike="noStrike" kern="1200" baseline="30000" dirty="0">
                <a:solidFill>
                  <a:schemeClr val="tx1"/>
                </a:solidFill>
                <a:effectLst/>
                <a:latin typeface="+mn-lt"/>
                <a:ea typeface="+mn-ea"/>
                <a:cs typeface="+mn-cs"/>
                <a:hlinkClick r:id="rId7"/>
              </a:rPr>
              <a:t>[6]</a:t>
            </a:r>
            <a:r>
              <a:rPr lang="en-US" sz="1200" b="0" i="0" u="none" strike="noStrike" kern="1200" dirty="0">
                <a:solidFill>
                  <a:schemeClr val="tx1"/>
                </a:solidFill>
                <a:effectLst/>
                <a:latin typeface="+mn-lt"/>
                <a:ea typeface="+mn-ea"/>
                <a:cs typeface="+mn-cs"/>
              </a:rPr>
              <a:t> This machine used the decimal number system and was powered by cranking a handle. The </a:t>
            </a:r>
            <a:r>
              <a:rPr lang="en-US" sz="1200" b="0" i="0" u="none" strike="noStrike" kern="1200" dirty="0">
                <a:solidFill>
                  <a:schemeClr val="tx1"/>
                </a:solidFill>
                <a:effectLst/>
                <a:latin typeface="+mn-lt"/>
                <a:ea typeface="+mn-ea"/>
                <a:cs typeface="+mn-cs"/>
                <a:hlinkClick r:id="rId8" tooltip="British government"/>
              </a:rPr>
              <a:t>British government</a:t>
            </a:r>
            <a:r>
              <a:rPr lang="en-US" sz="1200" b="0" i="0" u="none" strike="noStrike" kern="1200" dirty="0">
                <a:solidFill>
                  <a:schemeClr val="tx1"/>
                </a:solidFill>
                <a:effectLst/>
                <a:latin typeface="+mn-lt"/>
                <a:ea typeface="+mn-ea"/>
                <a:cs typeface="+mn-cs"/>
              </a:rPr>
              <a:t> was interested, since producing tables was time-consuming and expensive and they hoped the difference engine would make the task more economical.</a:t>
            </a:r>
            <a:r>
              <a:rPr lang="en-US" sz="1200" b="0" i="0" u="none" strike="noStrike" kern="1200" baseline="30000" dirty="0">
                <a:solidFill>
                  <a:schemeClr val="tx1"/>
                </a:solidFill>
                <a:effectLst/>
                <a:latin typeface="+mn-lt"/>
                <a:ea typeface="+mn-ea"/>
                <a:cs typeface="+mn-cs"/>
                <a:hlinkClick r:id="rId9"/>
              </a:rPr>
              <a:t>[7]</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1823, the British government gave Babbage £1700 to start work on the project. Although Babbage's design was feasible, the metalworking techniques of the era could not economically make parts in the precision and quantity required. Thus the implementation proved to be much more expensive and doubtful of success than the government's initial estimate. In 1832, Babbage and </a:t>
            </a:r>
            <a:r>
              <a:rPr lang="en-US" sz="1200" b="0" i="0" u="none" strike="noStrike" kern="1200" dirty="0">
                <a:solidFill>
                  <a:schemeClr val="tx1"/>
                </a:solidFill>
                <a:effectLst/>
                <a:latin typeface="+mn-lt"/>
                <a:ea typeface="+mn-ea"/>
                <a:cs typeface="+mn-cs"/>
                <a:hlinkClick r:id="rId10" tooltip="Joseph Clement"/>
              </a:rPr>
              <a:t>Joseph Clement</a:t>
            </a:r>
            <a:r>
              <a:rPr lang="en-US" sz="1200" b="0" i="0" u="none" strike="noStrike" kern="1200" dirty="0">
                <a:solidFill>
                  <a:schemeClr val="tx1"/>
                </a:solidFill>
                <a:effectLst/>
                <a:latin typeface="+mn-lt"/>
                <a:ea typeface="+mn-ea"/>
                <a:cs typeface="+mn-cs"/>
              </a:rPr>
              <a:t> produced a small working model (1/7 of the calculating section of Difference Engine No. 1,</a:t>
            </a:r>
            <a:r>
              <a:rPr lang="en-US" sz="1200" b="0" i="0" u="none" strike="noStrike" kern="1200" baseline="30000" dirty="0">
                <a:solidFill>
                  <a:schemeClr val="tx1"/>
                </a:solidFill>
                <a:effectLst/>
                <a:latin typeface="+mn-lt"/>
                <a:ea typeface="+mn-ea"/>
                <a:cs typeface="+mn-cs"/>
                <a:hlinkClick r:id="rId5"/>
              </a:rPr>
              <a:t>[5]</a:t>
            </a:r>
            <a:r>
              <a:rPr lang="en-US" sz="1200" b="0" i="0" u="none" strike="noStrike" kern="1200" dirty="0">
                <a:solidFill>
                  <a:schemeClr val="tx1"/>
                </a:solidFill>
                <a:effectLst/>
                <a:latin typeface="+mn-lt"/>
                <a:ea typeface="+mn-ea"/>
                <a:cs typeface="+mn-cs"/>
              </a:rPr>
              <a:t> which was intended to operate on 20-digit numbers and sixth-order differences) which operated on 6-digit numbers and second-order differences.</a:t>
            </a:r>
            <a:r>
              <a:rPr lang="en-US" sz="1200" b="0" i="0" u="none" strike="noStrike" kern="1200" baseline="30000" dirty="0">
                <a:solidFill>
                  <a:schemeClr val="tx1"/>
                </a:solidFill>
                <a:effectLst/>
                <a:latin typeface="+mn-lt"/>
                <a:ea typeface="+mn-ea"/>
                <a:cs typeface="+mn-cs"/>
                <a:hlinkClick r:id="rId11"/>
              </a:rPr>
              <a:t>[8]</a:t>
            </a:r>
            <a:r>
              <a:rPr lang="en-US" sz="1200" b="0" i="0" u="none" strike="noStrike" kern="1200" baseline="30000" dirty="0">
                <a:solidFill>
                  <a:schemeClr val="tx1"/>
                </a:solidFill>
                <a:effectLst/>
                <a:latin typeface="+mn-lt"/>
                <a:ea typeface="+mn-ea"/>
                <a:cs typeface="+mn-cs"/>
                <a:hlinkClick r:id="rId12"/>
              </a:rPr>
              <a:t>[9]</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Lady Byron"/>
              </a:rPr>
              <a:t>Lady Byron</a:t>
            </a:r>
            <a:r>
              <a:rPr lang="en-US" sz="1200" b="0" i="0" u="none" strike="noStrike" kern="1200" dirty="0">
                <a:solidFill>
                  <a:schemeClr val="tx1"/>
                </a:solidFill>
                <a:effectLst/>
                <a:latin typeface="+mn-lt"/>
                <a:ea typeface="+mn-ea"/>
                <a:cs typeface="+mn-cs"/>
              </a:rPr>
              <a:t> described seeing the working prototype in 1833: "We both went to see the thinking machine (for so it seems) last Monday. It raised several Nos. to the 2nd and 3rd powers, and extracted the root of a Quadratic equation."</a:t>
            </a:r>
            <a:r>
              <a:rPr lang="en-US" sz="1200" b="0" i="0" u="none" strike="noStrike" kern="1200" baseline="30000" dirty="0">
                <a:solidFill>
                  <a:schemeClr val="tx1"/>
                </a:solidFill>
                <a:effectLst/>
                <a:latin typeface="+mn-lt"/>
                <a:ea typeface="+mn-ea"/>
                <a:cs typeface="+mn-cs"/>
                <a:hlinkClick r:id="rId14"/>
              </a:rPr>
              <a:t>[10]</a:t>
            </a:r>
            <a:r>
              <a:rPr lang="en-US" sz="1200" b="0" i="0" u="none" strike="noStrike" kern="1200" dirty="0">
                <a:solidFill>
                  <a:schemeClr val="tx1"/>
                </a:solidFill>
                <a:effectLst/>
                <a:latin typeface="+mn-lt"/>
                <a:ea typeface="+mn-ea"/>
                <a:cs typeface="+mn-cs"/>
              </a:rPr>
              <a:t> Work on the larger engine was suspended in 1833.</a:t>
            </a:r>
          </a:p>
          <a:p>
            <a:r>
              <a:rPr lang="en-US" sz="1200" b="0" i="0" u="none" strike="noStrike" kern="1200" dirty="0">
                <a:solidFill>
                  <a:schemeClr val="tx1"/>
                </a:solidFill>
                <a:effectLst/>
                <a:latin typeface="+mn-lt"/>
                <a:ea typeface="+mn-ea"/>
                <a:cs typeface="+mn-cs"/>
              </a:rPr>
              <a:t>By the time the government abandoned the project in 1842,</a:t>
            </a:r>
            <a:r>
              <a:rPr lang="en-US" sz="1200" b="0" i="0" u="none" strike="noStrike" kern="1200" baseline="30000" dirty="0">
                <a:solidFill>
                  <a:schemeClr val="tx1"/>
                </a:solidFill>
                <a:effectLst/>
                <a:latin typeface="+mn-lt"/>
                <a:ea typeface="+mn-ea"/>
                <a:cs typeface="+mn-cs"/>
                <a:hlinkClick r:id="rId12"/>
              </a:rPr>
              <a:t>[9]</a:t>
            </a:r>
            <a:r>
              <a:rPr lang="en-US" sz="1200" b="0" i="0" u="none" strike="noStrike" kern="1200" baseline="30000" dirty="0">
                <a:solidFill>
                  <a:schemeClr val="tx1"/>
                </a:solidFill>
                <a:effectLst/>
                <a:latin typeface="+mn-lt"/>
                <a:ea typeface="+mn-ea"/>
                <a:cs typeface="+mn-cs"/>
                <a:hlinkClick r:id="rId15"/>
              </a:rPr>
              <a:t>[11]</a:t>
            </a:r>
            <a:r>
              <a:rPr lang="en-US" sz="1200" b="0" i="0" u="none" strike="noStrike" kern="1200" dirty="0">
                <a:solidFill>
                  <a:schemeClr val="tx1"/>
                </a:solidFill>
                <a:effectLst/>
                <a:latin typeface="+mn-lt"/>
                <a:ea typeface="+mn-ea"/>
                <a:cs typeface="+mn-cs"/>
              </a:rPr>
              <a:t> Babbage had received and spent over £17,000 on development, which still fell short of achieving a working engine. The government valued only the machine's output (economically produced tables), not the development (at unknown and unpredictable cost to complete) of the machine itself. Babbage did not, or was unwilling to, recognize that predicament.</a:t>
            </a:r>
            <a:r>
              <a:rPr lang="en-US" sz="1200" b="0" i="0" u="none" strike="noStrike" kern="1200" baseline="30000" dirty="0">
                <a:solidFill>
                  <a:schemeClr val="tx1"/>
                </a:solidFill>
                <a:effectLst/>
                <a:latin typeface="+mn-lt"/>
                <a:ea typeface="+mn-ea"/>
                <a:cs typeface="+mn-cs"/>
                <a:hlinkClick r:id="rId9"/>
              </a:rPr>
              <a:t>[7]</a:t>
            </a:r>
            <a:r>
              <a:rPr lang="en-US" sz="1200" b="0" i="0" u="none" strike="noStrike" kern="1200" dirty="0">
                <a:solidFill>
                  <a:schemeClr val="tx1"/>
                </a:solidFill>
                <a:effectLst/>
                <a:latin typeface="+mn-lt"/>
                <a:ea typeface="+mn-ea"/>
                <a:cs typeface="+mn-cs"/>
              </a:rPr>
              <a:t> Meanwhile, Babbage's attention had moved on to developing an </a:t>
            </a:r>
            <a:r>
              <a:rPr lang="en-US" sz="1200" b="0" i="0" u="none" strike="noStrike" kern="1200" dirty="0">
                <a:solidFill>
                  <a:schemeClr val="tx1"/>
                </a:solidFill>
                <a:effectLst/>
                <a:latin typeface="+mn-lt"/>
                <a:ea typeface="+mn-ea"/>
                <a:cs typeface="+mn-cs"/>
                <a:hlinkClick r:id="rId16" tooltip="Analytical engine"/>
              </a:rPr>
              <a:t>analytical engine</a:t>
            </a:r>
            <a:r>
              <a:rPr lang="en-US" sz="1200" b="0" i="0" u="none" strike="noStrike" kern="1200" dirty="0">
                <a:solidFill>
                  <a:schemeClr val="tx1"/>
                </a:solidFill>
                <a:effectLst/>
                <a:latin typeface="+mn-lt"/>
                <a:ea typeface="+mn-ea"/>
                <a:cs typeface="+mn-cs"/>
              </a:rPr>
              <a:t>, further undermining the government's confidence in the eventual success of the difference engine. By improving the concept as an analytical engine, Babbage had made the difference engine concept obsolete, and the project to implement it an utter failure in the view of the government.</a:t>
            </a:r>
            <a:r>
              <a:rPr lang="en-US" sz="1200" b="0" i="0" u="none" strike="noStrike" kern="1200" baseline="30000" dirty="0">
                <a:solidFill>
                  <a:schemeClr val="tx1"/>
                </a:solidFill>
                <a:effectLst/>
                <a:latin typeface="+mn-lt"/>
                <a:ea typeface="+mn-ea"/>
                <a:cs typeface="+mn-cs"/>
                <a:hlinkClick r:id="rId9"/>
              </a:rPr>
              <a:t>[7]</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incomplete Difference Engine No. 1 was put on display to the public at the </a:t>
            </a:r>
            <a:r>
              <a:rPr lang="en-US" sz="1200" b="0" i="0" u="none" strike="noStrike" kern="1200" dirty="0">
                <a:solidFill>
                  <a:schemeClr val="tx1"/>
                </a:solidFill>
                <a:effectLst/>
                <a:latin typeface="+mn-lt"/>
                <a:ea typeface="+mn-ea"/>
                <a:cs typeface="+mn-cs"/>
                <a:hlinkClick r:id="rId17" tooltip="1862 International Exhibition"/>
              </a:rPr>
              <a:t>1862 International Exhibition</a:t>
            </a:r>
            <a:r>
              <a:rPr lang="en-US" sz="1200" b="0" i="0" u="none" strike="noStrike"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18" tooltip="South Kensington"/>
              </a:rPr>
              <a:t>South Kensington</a:t>
            </a:r>
            <a:r>
              <a:rPr lang="en-US" sz="1200" b="0" i="0" u="none" strike="noStrike" kern="1200" dirty="0">
                <a:solidFill>
                  <a:schemeClr val="tx1"/>
                </a:solidFill>
                <a:effectLst/>
                <a:latin typeface="+mn-lt"/>
                <a:ea typeface="+mn-ea"/>
                <a:cs typeface="+mn-cs"/>
              </a:rPr>
              <a:t>, London.</a:t>
            </a:r>
            <a:r>
              <a:rPr lang="en-US" sz="1200" b="0" i="0" u="none" strike="noStrike" kern="1200" baseline="30000" dirty="0">
                <a:solidFill>
                  <a:schemeClr val="tx1"/>
                </a:solidFill>
                <a:effectLst/>
                <a:latin typeface="+mn-lt"/>
                <a:ea typeface="+mn-ea"/>
                <a:cs typeface="+mn-cs"/>
                <a:hlinkClick r:id="rId19"/>
              </a:rPr>
              <a:t>[12]</a:t>
            </a:r>
            <a:r>
              <a:rPr lang="en-US" sz="1200" b="0" i="0" u="none" strike="noStrike" kern="1200" baseline="30000" dirty="0">
                <a:solidFill>
                  <a:schemeClr val="tx1"/>
                </a:solidFill>
                <a:effectLst/>
                <a:latin typeface="+mn-lt"/>
                <a:ea typeface="+mn-ea"/>
                <a:cs typeface="+mn-cs"/>
                <a:hlinkClick r:id="rId20"/>
              </a:rPr>
              <a:t>[13]</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252C2AB-1AD4-D44A-BA2A-0D8E8089BABF}" type="slidenum">
              <a:rPr lang="en-US" smtClean="0"/>
              <a:t>7</a:t>
            </a:fld>
            <a:endParaRPr lang="en-US"/>
          </a:p>
        </p:txBody>
      </p:sp>
    </p:spTree>
    <p:extLst>
      <p:ext uri="{BB962C8B-B14F-4D97-AF65-F5344CB8AC3E}">
        <p14:creationId xmlns:p14="http://schemas.microsoft.com/office/powerpoint/2010/main" val="246283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tooltip="Charles Babbage"/>
              </a:rPr>
              <a:t>Charles Babbage</a:t>
            </a:r>
            <a:r>
              <a:rPr lang="en-US" sz="1200" b="0" i="0" u="none" strike="noStrike" kern="1200" dirty="0">
                <a:solidFill>
                  <a:schemeClr val="tx1"/>
                </a:solidFill>
                <a:effectLst/>
                <a:latin typeface="+mn-lt"/>
                <a:ea typeface="+mn-ea"/>
                <a:cs typeface="+mn-cs"/>
              </a:rPr>
              <a:t> began to construct a small difference engine in c. 1819</a:t>
            </a:r>
            <a:r>
              <a:rPr lang="en-US" sz="1200" b="0" i="0" u="none" strike="noStrike" kern="1200" baseline="30000" dirty="0">
                <a:solidFill>
                  <a:schemeClr val="tx1"/>
                </a:solidFill>
                <a:effectLst/>
                <a:latin typeface="+mn-lt"/>
                <a:ea typeface="+mn-ea"/>
                <a:cs typeface="+mn-cs"/>
                <a:hlinkClick r:id="rId4"/>
              </a:rPr>
              <a:t>[4]</a:t>
            </a:r>
            <a:r>
              <a:rPr lang="en-US" sz="1200" b="0" i="0" u="none" strike="noStrike" kern="1200" dirty="0">
                <a:solidFill>
                  <a:schemeClr val="tx1"/>
                </a:solidFill>
                <a:effectLst/>
                <a:latin typeface="+mn-lt"/>
                <a:ea typeface="+mn-ea"/>
                <a:cs typeface="+mn-cs"/>
              </a:rPr>
              <a:t> and had completed it by 1822 (Difference Engine 0).</a:t>
            </a:r>
            <a:r>
              <a:rPr lang="en-US" sz="1200" b="0" i="0" u="none" strike="noStrike" kern="1200" baseline="30000" dirty="0">
                <a:solidFill>
                  <a:schemeClr val="tx1"/>
                </a:solidFill>
                <a:effectLst/>
                <a:latin typeface="+mn-lt"/>
                <a:ea typeface="+mn-ea"/>
                <a:cs typeface="+mn-cs"/>
                <a:hlinkClick r:id="rId5"/>
              </a:rPr>
              <a:t>[5]</a:t>
            </a:r>
            <a:r>
              <a:rPr lang="en-US" sz="1200" b="0" i="0" u="none" strike="noStrike" kern="1200" dirty="0">
                <a:solidFill>
                  <a:schemeClr val="tx1"/>
                </a:solidFill>
                <a:effectLst/>
                <a:latin typeface="+mn-lt"/>
                <a:ea typeface="+mn-ea"/>
                <a:cs typeface="+mn-cs"/>
              </a:rPr>
              <a:t> He announced his invention on June 14, 1822, in a paper to the </a:t>
            </a:r>
            <a:r>
              <a:rPr lang="en-US" sz="1200" b="0" i="0" u="none" strike="noStrike" kern="1200" dirty="0">
                <a:solidFill>
                  <a:schemeClr val="tx1"/>
                </a:solidFill>
                <a:effectLst/>
                <a:latin typeface="+mn-lt"/>
                <a:ea typeface="+mn-ea"/>
                <a:cs typeface="+mn-cs"/>
                <a:hlinkClick r:id="rId6" tooltip="Royal Astronomical Society"/>
              </a:rPr>
              <a:t>Royal Astronomical Society</a:t>
            </a:r>
            <a:r>
              <a:rPr lang="en-US" sz="1200" b="0" i="0" u="none" strike="noStrike" kern="1200" dirty="0">
                <a:solidFill>
                  <a:schemeClr val="tx1"/>
                </a:solidFill>
                <a:effectLst/>
                <a:latin typeface="+mn-lt"/>
                <a:ea typeface="+mn-ea"/>
                <a:cs typeface="+mn-cs"/>
              </a:rPr>
              <a:t>, entitled "Note on the application of machinery to the computation of astronomical and mathematical tables".</a:t>
            </a:r>
            <a:r>
              <a:rPr lang="en-US" sz="1200" b="0" i="0" u="none" strike="noStrike" kern="1200" baseline="30000" dirty="0">
                <a:solidFill>
                  <a:schemeClr val="tx1"/>
                </a:solidFill>
                <a:effectLst/>
                <a:latin typeface="+mn-lt"/>
                <a:ea typeface="+mn-ea"/>
                <a:cs typeface="+mn-cs"/>
                <a:hlinkClick r:id="rId7"/>
              </a:rPr>
              <a:t>[6]</a:t>
            </a:r>
            <a:r>
              <a:rPr lang="en-US" sz="1200" b="0" i="0" u="none" strike="noStrike" kern="1200" dirty="0">
                <a:solidFill>
                  <a:schemeClr val="tx1"/>
                </a:solidFill>
                <a:effectLst/>
                <a:latin typeface="+mn-lt"/>
                <a:ea typeface="+mn-ea"/>
                <a:cs typeface="+mn-cs"/>
              </a:rPr>
              <a:t> This machine used the decimal number system and was powered by cranking a handle. The </a:t>
            </a:r>
            <a:r>
              <a:rPr lang="en-US" sz="1200" b="0" i="0" u="none" strike="noStrike" kern="1200" dirty="0">
                <a:solidFill>
                  <a:schemeClr val="tx1"/>
                </a:solidFill>
                <a:effectLst/>
                <a:latin typeface="+mn-lt"/>
                <a:ea typeface="+mn-ea"/>
                <a:cs typeface="+mn-cs"/>
                <a:hlinkClick r:id="rId8" tooltip="British government"/>
              </a:rPr>
              <a:t>British government</a:t>
            </a:r>
            <a:r>
              <a:rPr lang="en-US" sz="1200" b="0" i="0" u="none" strike="noStrike" kern="1200" dirty="0">
                <a:solidFill>
                  <a:schemeClr val="tx1"/>
                </a:solidFill>
                <a:effectLst/>
                <a:latin typeface="+mn-lt"/>
                <a:ea typeface="+mn-ea"/>
                <a:cs typeface="+mn-cs"/>
              </a:rPr>
              <a:t> was interested, since producing tables was time-consuming and expensive and they hoped the difference engine would make the task more economical.</a:t>
            </a:r>
            <a:r>
              <a:rPr lang="en-US" sz="1200" b="0" i="0" u="none" strike="noStrike" kern="1200" baseline="30000" dirty="0">
                <a:solidFill>
                  <a:schemeClr val="tx1"/>
                </a:solidFill>
                <a:effectLst/>
                <a:latin typeface="+mn-lt"/>
                <a:ea typeface="+mn-ea"/>
                <a:cs typeface="+mn-cs"/>
                <a:hlinkClick r:id="rId9"/>
              </a:rPr>
              <a:t>[7]</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1823, the British government gave Babbage £1700 to start work on the project. Although Babbage's design was feasible, the metalworking techniques of the era could not economically make parts in the precision and quantity required. Thus the implementation proved to be much more expensive and doubtful of success than the government's initial estimate. In 1832, Babbage and </a:t>
            </a:r>
            <a:r>
              <a:rPr lang="en-US" sz="1200" b="0" i="0" u="none" strike="noStrike" kern="1200" dirty="0">
                <a:solidFill>
                  <a:schemeClr val="tx1"/>
                </a:solidFill>
                <a:effectLst/>
                <a:latin typeface="+mn-lt"/>
                <a:ea typeface="+mn-ea"/>
                <a:cs typeface="+mn-cs"/>
                <a:hlinkClick r:id="rId10" tooltip="Joseph Clement"/>
              </a:rPr>
              <a:t>Joseph Clement</a:t>
            </a:r>
            <a:r>
              <a:rPr lang="en-US" sz="1200" b="0" i="0" u="none" strike="noStrike" kern="1200" dirty="0">
                <a:solidFill>
                  <a:schemeClr val="tx1"/>
                </a:solidFill>
                <a:effectLst/>
                <a:latin typeface="+mn-lt"/>
                <a:ea typeface="+mn-ea"/>
                <a:cs typeface="+mn-cs"/>
              </a:rPr>
              <a:t> produced a small working model (1/7 of the calculating section of Difference Engine No. 1,</a:t>
            </a:r>
            <a:r>
              <a:rPr lang="en-US" sz="1200" b="0" i="0" u="none" strike="noStrike" kern="1200" baseline="30000" dirty="0">
                <a:solidFill>
                  <a:schemeClr val="tx1"/>
                </a:solidFill>
                <a:effectLst/>
                <a:latin typeface="+mn-lt"/>
                <a:ea typeface="+mn-ea"/>
                <a:cs typeface="+mn-cs"/>
                <a:hlinkClick r:id="rId5"/>
              </a:rPr>
              <a:t>[5]</a:t>
            </a:r>
            <a:r>
              <a:rPr lang="en-US" sz="1200" b="0" i="0" u="none" strike="noStrike" kern="1200" dirty="0">
                <a:solidFill>
                  <a:schemeClr val="tx1"/>
                </a:solidFill>
                <a:effectLst/>
                <a:latin typeface="+mn-lt"/>
                <a:ea typeface="+mn-ea"/>
                <a:cs typeface="+mn-cs"/>
              </a:rPr>
              <a:t> which was intended to operate on 20-digit numbers and sixth-order differences) which operated on 6-digit numbers and second-order differences.</a:t>
            </a:r>
            <a:r>
              <a:rPr lang="en-US" sz="1200" b="0" i="0" u="none" strike="noStrike" kern="1200" baseline="30000" dirty="0">
                <a:solidFill>
                  <a:schemeClr val="tx1"/>
                </a:solidFill>
                <a:effectLst/>
                <a:latin typeface="+mn-lt"/>
                <a:ea typeface="+mn-ea"/>
                <a:cs typeface="+mn-cs"/>
                <a:hlinkClick r:id="rId11"/>
              </a:rPr>
              <a:t>[8]</a:t>
            </a:r>
            <a:r>
              <a:rPr lang="en-US" sz="1200" b="0" i="0" u="none" strike="noStrike" kern="1200" baseline="30000" dirty="0">
                <a:solidFill>
                  <a:schemeClr val="tx1"/>
                </a:solidFill>
                <a:effectLst/>
                <a:latin typeface="+mn-lt"/>
                <a:ea typeface="+mn-ea"/>
                <a:cs typeface="+mn-cs"/>
                <a:hlinkClick r:id="rId12"/>
              </a:rPr>
              <a:t>[9]</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Lady Byron"/>
              </a:rPr>
              <a:t>Lady Byron</a:t>
            </a:r>
            <a:r>
              <a:rPr lang="en-US" sz="1200" b="0" i="0" u="none" strike="noStrike" kern="1200" dirty="0">
                <a:solidFill>
                  <a:schemeClr val="tx1"/>
                </a:solidFill>
                <a:effectLst/>
                <a:latin typeface="+mn-lt"/>
                <a:ea typeface="+mn-ea"/>
                <a:cs typeface="+mn-cs"/>
              </a:rPr>
              <a:t> described seeing the working prototype in 1833: "We both went to see the thinking machine (for so it seems) last Monday. It raised several Nos. to the 2nd and 3rd powers, and extracted the root of a Quadratic equation."</a:t>
            </a:r>
            <a:r>
              <a:rPr lang="en-US" sz="1200" b="0" i="0" u="none" strike="noStrike" kern="1200" baseline="30000" dirty="0">
                <a:solidFill>
                  <a:schemeClr val="tx1"/>
                </a:solidFill>
                <a:effectLst/>
                <a:latin typeface="+mn-lt"/>
                <a:ea typeface="+mn-ea"/>
                <a:cs typeface="+mn-cs"/>
                <a:hlinkClick r:id="rId14"/>
              </a:rPr>
              <a:t>[10]</a:t>
            </a:r>
            <a:r>
              <a:rPr lang="en-US" sz="1200" b="0" i="0" u="none" strike="noStrike" kern="1200" dirty="0">
                <a:solidFill>
                  <a:schemeClr val="tx1"/>
                </a:solidFill>
                <a:effectLst/>
                <a:latin typeface="+mn-lt"/>
                <a:ea typeface="+mn-ea"/>
                <a:cs typeface="+mn-cs"/>
              </a:rPr>
              <a:t> Work on the larger engine was suspended in 1833.</a:t>
            </a:r>
          </a:p>
          <a:p>
            <a:r>
              <a:rPr lang="en-US" sz="1200" b="0" i="0" u="none" strike="noStrike" kern="1200" dirty="0">
                <a:solidFill>
                  <a:schemeClr val="tx1"/>
                </a:solidFill>
                <a:effectLst/>
                <a:latin typeface="+mn-lt"/>
                <a:ea typeface="+mn-ea"/>
                <a:cs typeface="+mn-cs"/>
              </a:rPr>
              <a:t>By the time the government abandoned the project in 1842,</a:t>
            </a:r>
            <a:r>
              <a:rPr lang="en-US" sz="1200" b="0" i="0" u="none" strike="noStrike" kern="1200" baseline="30000" dirty="0">
                <a:solidFill>
                  <a:schemeClr val="tx1"/>
                </a:solidFill>
                <a:effectLst/>
                <a:latin typeface="+mn-lt"/>
                <a:ea typeface="+mn-ea"/>
                <a:cs typeface="+mn-cs"/>
                <a:hlinkClick r:id="rId12"/>
              </a:rPr>
              <a:t>[9]</a:t>
            </a:r>
            <a:r>
              <a:rPr lang="en-US" sz="1200" b="0" i="0" u="none" strike="noStrike" kern="1200" baseline="30000" dirty="0">
                <a:solidFill>
                  <a:schemeClr val="tx1"/>
                </a:solidFill>
                <a:effectLst/>
                <a:latin typeface="+mn-lt"/>
                <a:ea typeface="+mn-ea"/>
                <a:cs typeface="+mn-cs"/>
                <a:hlinkClick r:id="rId15"/>
              </a:rPr>
              <a:t>[11]</a:t>
            </a:r>
            <a:r>
              <a:rPr lang="en-US" sz="1200" b="0" i="0" u="none" strike="noStrike" kern="1200" dirty="0">
                <a:solidFill>
                  <a:schemeClr val="tx1"/>
                </a:solidFill>
                <a:effectLst/>
                <a:latin typeface="+mn-lt"/>
                <a:ea typeface="+mn-ea"/>
                <a:cs typeface="+mn-cs"/>
              </a:rPr>
              <a:t> Babbage had received and spent over £17,000 on development, which still fell short of achieving a working engine. The government valued only the machine's output (economically produced tables), not the development (at unknown and unpredictable cost to complete) of the machine itself. Babbage did not, or was unwilling to, recognize that predicament.</a:t>
            </a:r>
            <a:r>
              <a:rPr lang="en-US" sz="1200" b="0" i="0" u="none" strike="noStrike" kern="1200" baseline="30000" dirty="0">
                <a:solidFill>
                  <a:schemeClr val="tx1"/>
                </a:solidFill>
                <a:effectLst/>
                <a:latin typeface="+mn-lt"/>
                <a:ea typeface="+mn-ea"/>
                <a:cs typeface="+mn-cs"/>
                <a:hlinkClick r:id="rId9"/>
              </a:rPr>
              <a:t>[7]</a:t>
            </a:r>
            <a:r>
              <a:rPr lang="en-US" sz="1200" b="0" i="0" u="none" strike="noStrike" kern="1200" dirty="0">
                <a:solidFill>
                  <a:schemeClr val="tx1"/>
                </a:solidFill>
                <a:effectLst/>
                <a:latin typeface="+mn-lt"/>
                <a:ea typeface="+mn-ea"/>
                <a:cs typeface="+mn-cs"/>
              </a:rPr>
              <a:t> Meanwhile, Babbage's attention had moved on to developing an </a:t>
            </a:r>
            <a:r>
              <a:rPr lang="en-US" sz="1200" b="0" i="0" u="none" strike="noStrike" kern="1200" dirty="0">
                <a:solidFill>
                  <a:schemeClr val="tx1"/>
                </a:solidFill>
                <a:effectLst/>
                <a:latin typeface="+mn-lt"/>
                <a:ea typeface="+mn-ea"/>
                <a:cs typeface="+mn-cs"/>
                <a:hlinkClick r:id="rId16" tooltip="Analytical engine"/>
              </a:rPr>
              <a:t>analytical engine</a:t>
            </a:r>
            <a:r>
              <a:rPr lang="en-US" sz="1200" b="0" i="0" u="none" strike="noStrike" kern="1200" dirty="0">
                <a:solidFill>
                  <a:schemeClr val="tx1"/>
                </a:solidFill>
                <a:effectLst/>
                <a:latin typeface="+mn-lt"/>
                <a:ea typeface="+mn-ea"/>
                <a:cs typeface="+mn-cs"/>
              </a:rPr>
              <a:t>, further undermining the government's confidence in the eventual success of the difference engine. By improving the concept as an analytical engine, Babbage had made the difference engine concept obsolete, and the project to implement it an utter failure in the view of the government.</a:t>
            </a:r>
            <a:r>
              <a:rPr lang="en-US" sz="1200" b="0" i="0" u="none" strike="noStrike" kern="1200" baseline="30000" dirty="0">
                <a:solidFill>
                  <a:schemeClr val="tx1"/>
                </a:solidFill>
                <a:effectLst/>
                <a:latin typeface="+mn-lt"/>
                <a:ea typeface="+mn-ea"/>
                <a:cs typeface="+mn-cs"/>
                <a:hlinkClick r:id="rId9"/>
              </a:rPr>
              <a:t>[7]</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incomplete Difference Engine No. 1 was put on display to the public at the </a:t>
            </a:r>
            <a:r>
              <a:rPr lang="en-US" sz="1200" b="0" i="0" u="none" strike="noStrike" kern="1200" dirty="0">
                <a:solidFill>
                  <a:schemeClr val="tx1"/>
                </a:solidFill>
                <a:effectLst/>
                <a:latin typeface="+mn-lt"/>
                <a:ea typeface="+mn-ea"/>
                <a:cs typeface="+mn-cs"/>
                <a:hlinkClick r:id="rId17" tooltip="1862 International Exhibition"/>
              </a:rPr>
              <a:t>1862 International Exhibition</a:t>
            </a:r>
            <a:r>
              <a:rPr lang="en-US" sz="1200" b="0" i="0" u="none" strike="noStrike"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18" tooltip="South Kensington"/>
              </a:rPr>
              <a:t>South Kensington</a:t>
            </a:r>
            <a:r>
              <a:rPr lang="en-US" sz="1200" b="0" i="0" u="none" strike="noStrike" kern="1200" dirty="0">
                <a:solidFill>
                  <a:schemeClr val="tx1"/>
                </a:solidFill>
                <a:effectLst/>
                <a:latin typeface="+mn-lt"/>
                <a:ea typeface="+mn-ea"/>
                <a:cs typeface="+mn-cs"/>
              </a:rPr>
              <a:t>, London.</a:t>
            </a:r>
            <a:r>
              <a:rPr lang="en-US" sz="1200" b="0" i="0" u="none" strike="noStrike" kern="1200" baseline="30000" dirty="0">
                <a:solidFill>
                  <a:schemeClr val="tx1"/>
                </a:solidFill>
                <a:effectLst/>
                <a:latin typeface="+mn-lt"/>
                <a:ea typeface="+mn-ea"/>
                <a:cs typeface="+mn-cs"/>
                <a:hlinkClick r:id="rId19"/>
              </a:rPr>
              <a:t>[12]</a:t>
            </a:r>
            <a:r>
              <a:rPr lang="en-US" sz="1200" b="0" i="0" u="none" strike="noStrike" kern="1200" baseline="30000" dirty="0">
                <a:solidFill>
                  <a:schemeClr val="tx1"/>
                </a:solidFill>
                <a:effectLst/>
                <a:latin typeface="+mn-lt"/>
                <a:ea typeface="+mn-ea"/>
                <a:cs typeface="+mn-cs"/>
                <a:hlinkClick r:id="rId20"/>
              </a:rPr>
              <a:t>[13]</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252C2AB-1AD4-D44A-BA2A-0D8E8089BABF}" type="slidenum">
              <a:rPr lang="en-US" smtClean="0"/>
              <a:t>8</a:t>
            </a:fld>
            <a:endParaRPr lang="en-US"/>
          </a:p>
        </p:txBody>
      </p:sp>
    </p:spTree>
    <p:extLst>
      <p:ext uri="{BB962C8B-B14F-4D97-AF65-F5344CB8AC3E}">
        <p14:creationId xmlns:p14="http://schemas.microsoft.com/office/powerpoint/2010/main" val="1305974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Moore's law</a:t>
            </a:r>
            <a:r>
              <a:rPr lang="en-US" sz="1200" b="0" i="0" u="none" strike="noStrike" kern="1200" dirty="0">
                <a:solidFill>
                  <a:schemeClr val="tx1"/>
                </a:solidFill>
                <a:effectLst/>
                <a:latin typeface="+mn-lt"/>
                <a:ea typeface="+mn-ea"/>
                <a:cs typeface="+mn-cs"/>
              </a:rPr>
              <a:t> is the observation that the number of </a:t>
            </a:r>
            <a:r>
              <a:rPr lang="en-US" sz="1200" b="0" i="0" u="none" strike="noStrike" kern="1200" dirty="0">
                <a:solidFill>
                  <a:schemeClr val="tx1"/>
                </a:solidFill>
                <a:effectLst/>
                <a:latin typeface="+mn-lt"/>
                <a:ea typeface="+mn-ea"/>
                <a:cs typeface="+mn-cs"/>
                <a:hlinkClick r:id="rId3" tooltip="Transistor"/>
              </a:rPr>
              <a:t>transistors</a:t>
            </a:r>
            <a:r>
              <a:rPr lang="en-US" sz="1200" b="0" i="0" u="none" strike="noStrike" kern="1200" dirty="0">
                <a:solidFill>
                  <a:schemeClr val="tx1"/>
                </a:solidFill>
                <a:effectLst/>
                <a:latin typeface="+mn-lt"/>
                <a:ea typeface="+mn-ea"/>
                <a:cs typeface="+mn-cs"/>
              </a:rPr>
              <a:t> in a dense </a:t>
            </a:r>
            <a:r>
              <a:rPr lang="en-US" sz="1200" b="0" i="0" u="none" strike="noStrike" kern="1200" dirty="0">
                <a:solidFill>
                  <a:schemeClr val="tx1"/>
                </a:solidFill>
                <a:effectLst/>
                <a:latin typeface="+mn-lt"/>
                <a:ea typeface="+mn-ea"/>
                <a:cs typeface="+mn-cs"/>
                <a:hlinkClick r:id="rId4" tooltip="Integrated circuit"/>
              </a:rPr>
              <a:t>integrated circuit</a:t>
            </a:r>
            <a:r>
              <a:rPr lang="en-US" sz="1200" b="0" i="0" u="none" strike="noStrike" kern="1200" dirty="0">
                <a:solidFill>
                  <a:schemeClr val="tx1"/>
                </a:solidFill>
                <a:effectLst/>
                <a:latin typeface="+mn-lt"/>
                <a:ea typeface="+mn-ea"/>
                <a:cs typeface="+mn-cs"/>
              </a:rPr>
              <a:t> doubles about every two years. </a:t>
            </a:r>
          </a:p>
        </p:txBody>
      </p:sp>
      <p:sp>
        <p:nvSpPr>
          <p:cNvPr id="4" name="Slide Number Placeholder 3"/>
          <p:cNvSpPr>
            <a:spLocks noGrp="1"/>
          </p:cNvSpPr>
          <p:nvPr>
            <p:ph type="sldNum" sz="quarter" idx="5"/>
          </p:nvPr>
        </p:nvSpPr>
        <p:spPr/>
        <p:txBody>
          <a:bodyPr/>
          <a:lstStyle/>
          <a:p>
            <a:fld id="{E252C2AB-1AD4-D44A-BA2A-0D8E8089BABF}" type="slidenum">
              <a:rPr lang="en-US" smtClean="0"/>
              <a:t>9</a:t>
            </a:fld>
            <a:endParaRPr lang="en-US"/>
          </a:p>
        </p:txBody>
      </p:sp>
    </p:spTree>
    <p:extLst>
      <p:ext uri="{BB962C8B-B14F-4D97-AF65-F5344CB8AC3E}">
        <p14:creationId xmlns:p14="http://schemas.microsoft.com/office/powerpoint/2010/main" val="1259182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52C2AB-1AD4-D44A-BA2A-0D8E8089BABF}" type="slidenum">
              <a:rPr lang="en-US" smtClean="0"/>
              <a:t>10</a:t>
            </a:fld>
            <a:endParaRPr lang="en-US"/>
          </a:p>
        </p:txBody>
      </p:sp>
    </p:spTree>
    <p:extLst>
      <p:ext uri="{BB962C8B-B14F-4D97-AF65-F5344CB8AC3E}">
        <p14:creationId xmlns:p14="http://schemas.microsoft.com/office/powerpoint/2010/main" val="81774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4F0A-4CD1-BF49-97B3-2821D51727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0C56EE-F3B1-9E49-9AEE-87907EE0F8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207B40-A078-F44B-BEC2-3E97E6F88A68}"/>
              </a:ext>
            </a:extLst>
          </p:cNvPr>
          <p:cNvSpPr>
            <a:spLocks noGrp="1"/>
          </p:cNvSpPr>
          <p:nvPr>
            <p:ph type="dt" sz="half" idx="10"/>
          </p:nvPr>
        </p:nvSpPr>
        <p:spPr/>
        <p:txBody>
          <a:bodyPr/>
          <a:lstStyle/>
          <a:p>
            <a:fld id="{F754F264-70CE-EF45-9056-F8A8ECE445F2}" type="datetimeFigureOut">
              <a:rPr lang="en-US" smtClean="0"/>
              <a:t>2/21/19</a:t>
            </a:fld>
            <a:endParaRPr lang="en-US"/>
          </a:p>
        </p:txBody>
      </p:sp>
      <p:sp>
        <p:nvSpPr>
          <p:cNvPr id="5" name="Footer Placeholder 4">
            <a:extLst>
              <a:ext uri="{FF2B5EF4-FFF2-40B4-BE49-F238E27FC236}">
                <a16:creationId xmlns:a16="http://schemas.microsoft.com/office/drawing/2014/main" id="{18EAC0BE-F144-3246-9B85-455CF5032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F33CB-4949-3946-89A3-482E07160F5B}"/>
              </a:ext>
            </a:extLst>
          </p:cNvPr>
          <p:cNvSpPr>
            <a:spLocks noGrp="1"/>
          </p:cNvSpPr>
          <p:nvPr>
            <p:ph type="sldNum" sz="quarter" idx="12"/>
          </p:nvPr>
        </p:nvSpPr>
        <p:spPr/>
        <p:txBody>
          <a:bodyPr/>
          <a:lstStyle/>
          <a:p>
            <a:fld id="{87474816-7DA0-004F-86B2-F7096ED7A5BB}" type="slidenum">
              <a:rPr lang="en-US" smtClean="0"/>
              <a:t>‹#›</a:t>
            </a:fld>
            <a:endParaRPr lang="en-US"/>
          </a:p>
        </p:txBody>
      </p:sp>
    </p:spTree>
    <p:extLst>
      <p:ext uri="{BB962C8B-B14F-4D97-AF65-F5344CB8AC3E}">
        <p14:creationId xmlns:p14="http://schemas.microsoft.com/office/powerpoint/2010/main" val="84995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D804-9C12-B64F-B9BB-C5115DF936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C18136-9197-164E-9514-F22EAB93521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E1CADF-BD06-2548-99DC-E82DFE9F18E9}"/>
              </a:ext>
            </a:extLst>
          </p:cNvPr>
          <p:cNvSpPr>
            <a:spLocks noGrp="1"/>
          </p:cNvSpPr>
          <p:nvPr>
            <p:ph type="dt" sz="half" idx="10"/>
          </p:nvPr>
        </p:nvSpPr>
        <p:spPr/>
        <p:txBody>
          <a:bodyPr/>
          <a:lstStyle/>
          <a:p>
            <a:fld id="{F754F264-70CE-EF45-9056-F8A8ECE445F2}" type="datetimeFigureOut">
              <a:rPr lang="en-US" smtClean="0"/>
              <a:t>2/21/19</a:t>
            </a:fld>
            <a:endParaRPr lang="en-US"/>
          </a:p>
        </p:txBody>
      </p:sp>
      <p:sp>
        <p:nvSpPr>
          <p:cNvPr id="5" name="Footer Placeholder 4">
            <a:extLst>
              <a:ext uri="{FF2B5EF4-FFF2-40B4-BE49-F238E27FC236}">
                <a16:creationId xmlns:a16="http://schemas.microsoft.com/office/drawing/2014/main" id="{15352C9F-5436-BE4B-9E9D-5A5CE40E1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476C4-1C5C-CA4D-B56C-CCD72DC9B229}"/>
              </a:ext>
            </a:extLst>
          </p:cNvPr>
          <p:cNvSpPr>
            <a:spLocks noGrp="1"/>
          </p:cNvSpPr>
          <p:nvPr>
            <p:ph type="sldNum" sz="quarter" idx="12"/>
          </p:nvPr>
        </p:nvSpPr>
        <p:spPr/>
        <p:txBody>
          <a:bodyPr/>
          <a:lstStyle/>
          <a:p>
            <a:fld id="{87474816-7DA0-004F-86B2-F7096ED7A5BB}" type="slidenum">
              <a:rPr lang="en-US" smtClean="0"/>
              <a:t>‹#›</a:t>
            </a:fld>
            <a:endParaRPr lang="en-US"/>
          </a:p>
        </p:txBody>
      </p:sp>
    </p:spTree>
    <p:extLst>
      <p:ext uri="{BB962C8B-B14F-4D97-AF65-F5344CB8AC3E}">
        <p14:creationId xmlns:p14="http://schemas.microsoft.com/office/powerpoint/2010/main" val="2568766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E9C940-591A-314C-A05F-0AB58BF83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F16CCA-C337-6C46-9374-12FCC14D1D8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7A1BF-2EA5-A540-9621-AB49FEA70767}"/>
              </a:ext>
            </a:extLst>
          </p:cNvPr>
          <p:cNvSpPr>
            <a:spLocks noGrp="1"/>
          </p:cNvSpPr>
          <p:nvPr>
            <p:ph type="dt" sz="half" idx="10"/>
          </p:nvPr>
        </p:nvSpPr>
        <p:spPr/>
        <p:txBody>
          <a:bodyPr/>
          <a:lstStyle/>
          <a:p>
            <a:fld id="{F754F264-70CE-EF45-9056-F8A8ECE445F2}" type="datetimeFigureOut">
              <a:rPr lang="en-US" smtClean="0"/>
              <a:t>2/21/19</a:t>
            </a:fld>
            <a:endParaRPr lang="en-US"/>
          </a:p>
        </p:txBody>
      </p:sp>
      <p:sp>
        <p:nvSpPr>
          <p:cNvPr id="5" name="Footer Placeholder 4">
            <a:extLst>
              <a:ext uri="{FF2B5EF4-FFF2-40B4-BE49-F238E27FC236}">
                <a16:creationId xmlns:a16="http://schemas.microsoft.com/office/drawing/2014/main" id="{FBED944B-07F8-424D-981E-2044BD3EF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F738A-9CB3-A340-BD85-C035C4F32E72}"/>
              </a:ext>
            </a:extLst>
          </p:cNvPr>
          <p:cNvSpPr>
            <a:spLocks noGrp="1"/>
          </p:cNvSpPr>
          <p:nvPr>
            <p:ph type="sldNum" sz="quarter" idx="12"/>
          </p:nvPr>
        </p:nvSpPr>
        <p:spPr/>
        <p:txBody>
          <a:bodyPr/>
          <a:lstStyle/>
          <a:p>
            <a:fld id="{87474816-7DA0-004F-86B2-F7096ED7A5BB}" type="slidenum">
              <a:rPr lang="en-US" smtClean="0"/>
              <a:t>‹#›</a:t>
            </a:fld>
            <a:endParaRPr lang="en-US"/>
          </a:p>
        </p:txBody>
      </p:sp>
    </p:spTree>
    <p:extLst>
      <p:ext uri="{BB962C8B-B14F-4D97-AF65-F5344CB8AC3E}">
        <p14:creationId xmlns:p14="http://schemas.microsoft.com/office/powerpoint/2010/main" val="98707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F735-EA92-0841-A183-A70E2149E6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F97D47-5542-AA4B-8AA2-F11D2F9FF81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D5895-3590-1347-B8D1-E4E6FD8C60A6}"/>
              </a:ext>
            </a:extLst>
          </p:cNvPr>
          <p:cNvSpPr>
            <a:spLocks noGrp="1"/>
          </p:cNvSpPr>
          <p:nvPr>
            <p:ph type="dt" sz="half" idx="10"/>
          </p:nvPr>
        </p:nvSpPr>
        <p:spPr/>
        <p:txBody>
          <a:bodyPr/>
          <a:lstStyle/>
          <a:p>
            <a:fld id="{F754F264-70CE-EF45-9056-F8A8ECE445F2}" type="datetimeFigureOut">
              <a:rPr lang="en-US" smtClean="0"/>
              <a:t>2/21/19</a:t>
            </a:fld>
            <a:endParaRPr lang="en-US"/>
          </a:p>
        </p:txBody>
      </p:sp>
      <p:sp>
        <p:nvSpPr>
          <p:cNvPr id="5" name="Footer Placeholder 4">
            <a:extLst>
              <a:ext uri="{FF2B5EF4-FFF2-40B4-BE49-F238E27FC236}">
                <a16:creationId xmlns:a16="http://schemas.microsoft.com/office/drawing/2014/main" id="{3E6CDCF2-3E86-1949-9D10-4C6727691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DEAE9-16E7-1E4A-8204-C329C08CA301}"/>
              </a:ext>
            </a:extLst>
          </p:cNvPr>
          <p:cNvSpPr>
            <a:spLocks noGrp="1"/>
          </p:cNvSpPr>
          <p:nvPr>
            <p:ph type="sldNum" sz="quarter" idx="12"/>
          </p:nvPr>
        </p:nvSpPr>
        <p:spPr/>
        <p:txBody>
          <a:bodyPr/>
          <a:lstStyle/>
          <a:p>
            <a:fld id="{87474816-7DA0-004F-86B2-F7096ED7A5BB}" type="slidenum">
              <a:rPr lang="en-US" smtClean="0"/>
              <a:t>‹#›</a:t>
            </a:fld>
            <a:endParaRPr lang="en-US"/>
          </a:p>
        </p:txBody>
      </p:sp>
    </p:spTree>
    <p:extLst>
      <p:ext uri="{BB962C8B-B14F-4D97-AF65-F5344CB8AC3E}">
        <p14:creationId xmlns:p14="http://schemas.microsoft.com/office/powerpoint/2010/main" val="308721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C5C83-1152-6E40-AE09-2408F58A0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EF6EAD-E92C-D44A-B493-0DF8E72815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C140537-805C-DE40-BA8F-F1440D849B16}"/>
              </a:ext>
            </a:extLst>
          </p:cNvPr>
          <p:cNvSpPr>
            <a:spLocks noGrp="1"/>
          </p:cNvSpPr>
          <p:nvPr>
            <p:ph type="dt" sz="half" idx="10"/>
          </p:nvPr>
        </p:nvSpPr>
        <p:spPr/>
        <p:txBody>
          <a:bodyPr/>
          <a:lstStyle/>
          <a:p>
            <a:fld id="{F754F264-70CE-EF45-9056-F8A8ECE445F2}" type="datetimeFigureOut">
              <a:rPr lang="en-US" smtClean="0"/>
              <a:t>2/21/19</a:t>
            </a:fld>
            <a:endParaRPr lang="en-US"/>
          </a:p>
        </p:txBody>
      </p:sp>
      <p:sp>
        <p:nvSpPr>
          <p:cNvPr id="5" name="Footer Placeholder 4">
            <a:extLst>
              <a:ext uri="{FF2B5EF4-FFF2-40B4-BE49-F238E27FC236}">
                <a16:creationId xmlns:a16="http://schemas.microsoft.com/office/drawing/2014/main" id="{CE699A69-FE1B-FF46-8730-53B787A41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6FBCD6-48EF-8646-B658-F737B35D97BE}"/>
              </a:ext>
            </a:extLst>
          </p:cNvPr>
          <p:cNvSpPr>
            <a:spLocks noGrp="1"/>
          </p:cNvSpPr>
          <p:nvPr>
            <p:ph type="sldNum" sz="quarter" idx="12"/>
          </p:nvPr>
        </p:nvSpPr>
        <p:spPr/>
        <p:txBody>
          <a:bodyPr/>
          <a:lstStyle/>
          <a:p>
            <a:fld id="{87474816-7DA0-004F-86B2-F7096ED7A5BB}" type="slidenum">
              <a:rPr lang="en-US" smtClean="0"/>
              <a:t>‹#›</a:t>
            </a:fld>
            <a:endParaRPr lang="en-US"/>
          </a:p>
        </p:txBody>
      </p:sp>
    </p:spTree>
    <p:extLst>
      <p:ext uri="{BB962C8B-B14F-4D97-AF65-F5344CB8AC3E}">
        <p14:creationId xmlns:p14="http://schemas.microsoft.com/office/powerpoint/2010/main" val="4224880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C9C1-928F-8A4A-9250-43D29D86DA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62CB27-7B21-514C-BBD4-6F2D8C0CFE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E341AA-2CBA-B84B-83A3-7C4C8D4881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68467A-BC92-7343-A59B-ABD58AB94262}"/>
              </a:ext>
            </a:extLst>
          </p:cNvPr>
          <p:cNvSpPr>
            <a:spLocks noGrp="1"/>
          </p:cNvSpPr>
          <p:nvPr>
            <p:ph type="dt" sz="half" idx="10"/>
          </p:nvPr>
        </p:nvSpPr>
        <p:spPr/>
        <p:txBody>
          <a:bodyPr/>
          <a:lstStyle/>
          <a:p>
            <a:fld id="{F754F264-70CE-EF45-9056-F8A8ECE445F2}" type="datetimeFigureOut">
              <a:rPr lang="en-US" smtClean="0"/>
              <a:t>2/21/19</a:t>
            </a:fld>
            <a:endParaRPr lang="en-US"/>
          </a:p>
        </p:txBody>
      </p:sp>
      <p:sp>
        <p:nvSpPr>
          <p:cNvPr id="6" name="Footer Placeholder 5">
            <a:extLst>
              <a:ext uri="{FF2B5EF4-FFF2-40B4-BE49-F238E27FC236}">
                <a16:creationId xmlns:a16="http://schemas.microsoft.com/office/drawing/2014/main" id="{A83F6F27-4EFB-0843-9061-208E3F860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90DB00-A9EF-7C41-A12A-DAD1D3DFD1AA}"/>
              </a:ext>
            </a:extLst>
          </p:cNvPr>
          <p:cNvSpPr>
            <a:spLocks noGrp="1"/>
          </p:cNvSpPr>
          <p:nvPr>
            <p:ph type="sldNum" sz="quarter" idx="12"/>
          </p:nvPr>
        </p:nvSpPr>
        <p:spPr/>
        <p:txBody>
          <a:bodyPr/>
          <a:lstStyle/>
          <a:p>
            <a:fld id="{87474816-7DA0-004F-86B2-F7096ED7A5BB}" type="slidenum">
              <a:rPr lang="en-US" smtClean="0"/>
              <a:t>‹#›</a:t>
            </a:fld>
            <a:endParaRPr lang="en-US"/>
          </a:p>
        </p:txBody>
      </p:sp>
    </p:spTree>
    <p:extLst>
      <p:ext uri="{BB962C8B-B14F-4D97-AF65-F5344CB8AC3E}">
        <p14:creationId xmlns:p14="http://schemas.microsoft.com/office/powerpoint/2010/main" val="401444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0BA9-85CF-434E-8F18-63F2E47217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6EFCA4-6A2D-394C-A1A3-B5E13EDF62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45CE365-752E-2941-BB92-AB2999E26DB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1E3C3F-4914-434C-9538-04DA71120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F46926-86B1-5E4B-BD96-642F719E1F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BB61BE-1D9E-E44E-8140-7236D5CFB90F}"/>
              </a:ext>
            </a:extLst>
          </p:cNvPr>
          <p:cNvSpPr>
            <a:spLocks noGrp="1"/>
          </p:cNvSpPr>
          <p:nvPr>
            <p:ph type="dt" sz="half" idx="10"/>
          </p:nvPr>
        </p:nvSpPr>
        <p:spPr/>
        <p:txBody>
          <a:bodyPr/>
          <a:lstStyle/>
          <a:p>
            <a:fld id="{F754F264-70CE-EF45-9056-F8A8ECE445F2}" type="datetimeFigureOut">
              <a:rPr lang="en-US" smtClean="0"/>
              <a:t>2/21/19</a:t>
            </a:fld>
            <a:endParaRPr lang="en-US"/>
          </a:p>
        </p:txBody>
      </p:sp>
      <p:sp>
        <p:nvSpPr>
          <p:cNvPr id="8" name="Footer Placeholder 7">
            <a:extLst>
              <a:ext uri="{FF2B5EF4-FFF2-40B4-BE49-F238E27FC236}">
                <a16:creationId xmlns:a16="http://schemas.microsoft.com/office/drawing/2014/main" id="{BF31D969-F730-6149-ADFA-B139B8DBAF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8B3B4E-9ABD-2649-AC7F-D6E79C100AF4}"/>
              </a:ext>
            </a:extLst>
          </p:cNvPr>
          <p:cNvSpPr>
            <a:spLocks noGrp="1"/>
          </p:cNvSpPr>
          <p:nvPr>
            <p:ph type="sldNum" sz="quarter" idx="12"/>
          </p:nvPr>
        </p:nvSpPr>
        <p:spPr/>
        <p:txBody>
          <a:bodyPr/>
          <a:lstStyle/>
          <a:p>
            <a:fld id="{87474816-7DA0-004F-86B2-F7096ED7A5BB}" type="slidenum">
              <a:rPr lang="en-US" smtClean="0"/>
              <a:t>‹#›</a:t>
            </a:fld>
            <a:endParaRPr lang="en-US"/>
          </a:p>
        </p:txBody>
      </p:sp>
    </p:spTree>
    <p:extLst>
      <p:ext uri="{BB962C8B-B14F-4D97-AF65-F5344CB8AC3E}">
        <p14:creationId xmlns:p14="http://schemas.microsoft.com/office/powerpoint/2010/main" val="4270786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62746-0EC2-F747-833F-D4E1252D0F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0D2AE-CC3A-8240-A0FE-FE9BD18EA99C}"/>
              </a:ext>
            </a:extLst>
          </p:cNvPr>
          <p:cNvSpPr>
            <a:spLocks noGrp="1"/>
          </p:cNvSpPr>
          <p:nvPr>
            <p:ph type="dt" sz="half" idx="10"/>
          </p:nvPr>
        </p:nvSpPr>
        <p:spPr/>
        <p:txBody>
          <a:bodyPr/>
          <a:lstStyle/>
          <a:p>
            <a:fld id="{F754F264-70CE-EF45-9056-F8A8ECE445F2}" type="datetimeFigureOut">
              <a:rPr lang="en-US" smtClean="0"/>
              <a:t>2/21/19</a:t>
            </a:fld>
            <a:endParaRPr lang="en-US"/>
          </a:p>
        </p:txBody>
      </p:sp>
      <p:sp>
        <p:nvSpPr>
          <p:cNvPr id="4" name="Footer Placeholder 3">
            <a:extLst>
              <a:ext uri="{FF2B5EF4-FFF2-40B4-BE49-F238E27FC236}">
                <a16:creationId xmlns:a16="http://schemas.microsoft.com/office/drawing/2014/main" id="{08A8E32D-5B7C-2949-8BEC-4189B4C0EF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A0D84D-8E8A-B041-95BF-1395190F5BB7}"/>
              </a:ext>
            </a:extLst>
          </p:cNvPr>
          <p:cNvSpPr>
            <a:spLocks noGrp="1"/>
          </p:cNvSpPr>
          <p:nvPr>
            <p:ph type="sldNum" sz="quarter" idx="12"/>
          </p:nvPr>
        </p:nvSpPr>
        <p:spPr/>
        <p:txBody>
          <a:bodyPr/>
          <a:lstStyle/>
          <a:p>
            <a:fld id="{87474816-7DA0-004F-86B2-F7096ED7A5BB}" type="slidenum">
              <a:rPr lang="en-US" smtClean="0"/>
              <a:t>‹#›</a:t>
            </a:fld>
            <a:endParaRPr lang="en-US"/>
          </a:p>
        </p:txBody>
      </p:sp>
    </p:spTree>
    <p:extLst>
      <p:ext uri="{BB962C8B-B14F-4D97-AF65-F5344CB8AC3E}">
        <p14:creationId xmlns:p14="http://schemas.microsoft.com/office/powerpoint/2010/main" val="1788559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3F8B92-A9A4-D64D-B4F7-A3AFF6FD5CCB}"/>
              </a:ext>
            </a:extLst>
          </p:cNvPr>
          <p:cNvSpPr>
            <a:spLocks noGrp="1"/>
          </p:cNvSpPr>
          <p:nvPr>
            <p:ph type="dt" sz="half" idx="10"/>
          </p:nvPr>
        </p:nvSpPr>
        <p:spPr/>
        <p:txBody>
          <a:bodyPr/>
          <a:lstStyle/>
          <a:p>
            <a:fld id="{F754F264-70CE-EF45-9056-F8A8ECE445F2}" type="datetimeFigureOut">
              <a:rPr lang="en-US" smtClean="0"/>
              <a:t>2/21/19</a:t>
            </a:fld>
            <a:endParaRPr lang="en-US"/>
          </a:p>
        </p:txBody>
      </p:sp>
      <p:sp>
        <p:nvSpPr>
          <p:cNvPr id="3" name="Footer Placeholder 2">
            <a:extLst>
              <a:ext uri="{FF2B5EF4-FFF2-40B4-BE49-F238E27FC236}">
                <a16:creationId xmlns:a16="http://schemas.microsoft.com/office/drawing/2014/main" id="{83B93D89-2215-334C-865D-0030AFD9F3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2E9B9B-7FBD-3E44-995B-9ADA4509AE36}"/>
              </a:ext>
            </a:extLst>
          </p:cNvPr>
          <p:cNvSpPr>
            <a:spLocks noGrp="1"/>
          </p:cNvSpPr>
          <p:nvPr>
            <p:ph type="sldNum" sz="quarter" idx="12"/>
          </p:nvPr>
        </p:nvSpPr>
        <p:spPr/>
        <p:txBody>
          <a:bodyPr/>
          <a:lstStyle/>
          <a:p>
            <a:fld id="{87474816-7DA0-004F-86B2-F7096ED7A5BB}" type="slidenum">
              <a:rPr lang="en-US" smtClean="0"/>
              <a:t>‹#›</a:t>
            </a:fld>
            <a:endParaRPr lang="en-US"/>
          </a:p>
        </p:txBody>
      </p:sp>
    </p:spTree>
    <p:extLst>
      <p:ext uri="{BB962C8B-B14F-4D97-AF65-F5344CB8AC3E}">
        <p14:creationId xmlns:p14="http://schemas.microsoft.com/office/powerpoint/2010/main" val="4235598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B9C7-47EC-E345-B820-E8376AC347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50BAD1-F8CD-4E4D-A604-7A66654A3C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9208A0-B26C-854A-92EA-5F08A29EE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EA241B-576E-CD40-82DD-629BDE7E72F1}"/>
              </a:ext>
            </a:extLst>
          </p:cNvPr>
          <p:cNvSpPr>
            <a:spLocks noGrp="1"/>
          </p:cNvSpPr>
          <p:nvPr>
            <p:ph type="dt" sz="half" idx="10"/>
          </p:nvPr>
        </p:nvSpPr>
        <p:spPr/>
        <p:txBody>
          <a:bodyPr/>
          <a:lstStyle/>
          <a:p>
            <a:fld id="{F754F264-70CE-EF45-9056-F8A8ECE445F2}" type="datetimeFigureOut">
              <a:rPr lang="en-US" smtClean="0"/>
              <a:t>2/21/19</a:t>
            </a:fld>
            <a:endParaRPr lang="en-US"/>
          </a:p>
        </p:txBody>
      </p:sp>
      <p:sp>
        <p:nvSpPr>
          <p:cNvPr id="6" name="Footer Placeholder 5">
            <a:extLst>
              <a:ext uri="{FF2B5EF4-FFF2-40B4-BE49-F238E27FC236}">
                <a16:creationId xmlns:a16="http://schemas.microsoft.com/office/drawing/2014/main" id="{5CBE9F8A-CCDD-574D-8157-B8BE84C75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133808-6887-5245-804F-ADE881715946}"/>
              </a:ext>
            </a:extLst>
          </p:cNvPr>
          <p:cNvSpPr>
            <a:spLocks noGrp="1"/>
          </p:cNvSpPr>
          <p:nvPr>
            <p:ph type="sldNum" sz="quarter" idx="12"/>
          </p:nvPr>
        </p:nvSpPr>
        <p:spPr/>
        <p:txBody>
          <a:bodyPr/>
          <a:lstStyle/>
          <a:p>
            <a:fld id="{87474816-7DA0-004F-86B2-F7096ED7A5BB}" type="slidenum">
              <a:rPr lang="en-US" smtClean="0"/>
              <a:t>‹#›</a:t>
            </a:fld>
            <a:endParaRPr lang="en-US"/>
          </a:p>
        </p:txBody>
      </p:sp>
    </p:spTree>
    <p:extLst>
      <p:ext uri="{BB962C8B-B14F-4D97-AF65-F5344CB8AC3E}">
        <p14:creationId xmlns:p14="http://schemas.microsoft.com/office/powerpoint/2010/main" val="520355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F06E-C522-2B4C-B485-9E71956A46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2C32A4-2A65-1C41-ACA2-D919907261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731D3-4ADD-274F-AC0B-AF490E75E2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E61FE5-42BD-7244-8190-91816E48C1EC}"/>
              </a:ext>
            </a:extLst>
          </p:cNvPr>
          <p:cNvSpPr>
            <a:spLocks noGrp="1"/>
          </p:cNvSpPr>
          <p:nvPr>
            <p:ph type="dt" sz="half" idx="10"/>
          </p:nvPr>
        </p:nvSpPr>
        <p:spPr/>
        <p:txBody>
          <a:bodyPr/>
          <a:lstStyle/>
          <a:p>
            <a:fld id="{F754F264-70CE-EF45-9056-F8A8ECE445F2}" type="datetimeFigureOut">
              <a:rPr lang="en-US" smtClean="0"/>
              <a:t>2/21/19</a:t>
            </a:fld>
            <a:endParaRPr lang="en-US"/>
          </a:p>
        </p:txBody>
      </p:sp>
      <p:sp>
        <p:nvSpPr>
          <p:cNvPr id="6" name="Footer Placeholder 5">
            <a:extLst>
              <a:ext uri="{FF2B5EF4-FFF2-40B4-BE49-F238E27FC236}">
                <a16:creationId xmlns:a16="http://schemas.microsoft.com/office/drawing/2014/main" id="{54E35A17-E6A0-3842-B57E-AD56FE8233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91B105-FDE7-7842-A5F3-6461AEE12C8F}"/>
              </a:ext>
            </a:extLst>
          </p:cNvPr>
          <p:cNvSpPr>
            <a:spLocks noGrp="1"/>
          </p:cNvSpPr>
          <p:nvPr>
            <p:ph type="sldNum" sz="quarter" idx="12"/>
          </p:nvPr>
        </p:nvSpPr>
        <p:spPr/>
        <p:txBody>
          <a:bodyPr/>
          <a:lstStyle/>
          <a:p>
            <a:fld id="{87474816-7DA0-004F-86B2-F7096ED7A5BB}" type="slidenum">
              <a:rPr lang="en-US" smtClean="0"/>
              <a:t>‹#›</a:t>
            </a:fld>
            <a:endParaRPr lang="en-US"/>
          </a:p>
        </p:txBody>
      </p:sp>
    </p:spTree>
    <p:extLst>
      <p:ext uri="{BB962C8B-B14F-4D97-AF65-F5344CB8AC3E}">
        <p14:creationId xmlns:p14="http://schemas.microsoft.com/office/powerpoint/2010/main" val="3626125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279417-350A-A345-A5B1-484BD4B7F8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49044D-6B18-FB47-90D9-E4A2596469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9EB2D-3BC5-004F-A2B0-AD8734B32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4F264-70CE-EF45-9056-F8A8ECE445F2}" type="datetimeFigureOut">
              <a:rPr lang="en-US" smtClean="0"/>
              <a:t>2/21/19</a:t>
            </a:fld>
            <a:endParaRPr lang="en-US"/>
          </a:p>
        </p:txBody>
      </p:sp>
      <p:sp>
        <p:nvSpPr>
          <p:cNvPr id="5" name="Footer Placeholder 4">
            <a:extLst>
              <a:ext uri="{FF2B5EF4-FFF2-40B4-BE49-F238E27FC236}">
                <a16:creationId xmlns:a16="http://schemas.microsoft.com/office/drawing/2014/main" id="{ED513108-2193-1B4D-8C76-31D38C758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867EF7-23EC-A649-9681-BA6CB6EDD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74816-7DA0-004F-86B2-F7096ED7A5BB}" type="slidenum">
              <a:rPr lang="en-US" smtClean="0"/>
              <a:t>‹#›</a:t>
            </a:fld>
            <a:endParaRPr lang="en-US"/>
          </a:p>
        </p:txBody>
      </p:sp>
    </p:spTree>
    <p:extLst>
      <p:ext uri="{BB962C8B-B14F-4D97-AF65-F5344CB8AC3E}">
        <p14:creationId xmlns:p14="http://schemas.microsoft.com/office/powerpoint/2010/main" val="2335348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en.wikipedia.org/wiki/TOP50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Tianhe-2"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8.xml"/><Relationship Id="rId7" Type="http://schemas.openxmlformats.org/officeDocument/2006/relationships/image" Target="../media/image17.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10" Type="http://schemas.openxmlformats.org/officeDocument/2006/relationships/comments" Target="../comments/comment1.xml"/><Relationship Id="rId4" Type="http://schemas.openxmlformats.org/officeDocument/2006/relationships/oleObject" Target="../embeddings/oleObject1.bin"/><Relationship Id="rId9" Type="http://schemas.openxmlformats.org/officeDocument/2006/relationships/image" Target="../media/image18.w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9.xml"/><Relationship Id="rId7"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4.bin"/><Relationship Id="rId4" Type="http://schemas.openxmlformats.org/officeDocument/2006/relationships/image" Target="../media/image21.gi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slide" Target="slide30.xml"/><Relationship Id="rId5" Type="http://schemas.openxmlformats.org/officeDocument/2006/relationships/image" Target="../media/image27.jpeg"/><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2397-492B-9F4D-B7BD-2C095E2D8EFB}"/>
              </a:ext>
            </a:extLst>
          </p:cNvPr>
          <p:cNvSpPr>
            <a:spLocks noGrp="1"/>
          </p:cNvSpPr>
          <p:nvPr>
            <p:ph type="ctrTitle"/>
          </p:nvPr>
        </p:nvSpPr>
        <p:spPr/>
        <p:txBody>
          <a:bodyPr>
            <a:normAutofit/>
          </a:bodyPr>
          <a:lstStyle/>
          <a:p>
            <a:r>
              <a:rPr lang="en-US" dirty="0">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29BB340E-7C8C-E145-9834-03281DF0408A}"/>
              </a:ext>
            </a:extLst>
          </p:cNvPr>
          <p:cNvSpPr>
            <a:spLocks noGrp="1"/>
          </p:cNvSpPr>
          <p:nvPr>
            <p:ph type="subTitle" idx="1"/>
          </p:nvPr>
        </p:nvSpPr>
        <p:spPr/>
        <p:txBody>
          <a:bodyPr>
            <a:norm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Hai-Qing Lin</a:t>
            </a:r>
          </a:p>
          <a:p>
            <a:r>
              <a:rPr lang="en-US" dirty="0">
                <a:latin typeface="Times New Roman" panose="02020603050405020304" pitchFamily="18" charset="0"/>
                <a:cs typeface="Times New Roman" panose="02020603050405020304" pitchFamily="18" charset="0"/>
              </a:rPr>
              <a:t>Beijing Computational Science Research Center</a:t>
            </a:r>
          </a:p>
        </p:txBody>
      </p:sp>
      <p:pic>
        <p:nvPicPr>
          <p:cNvPr id="4" name="Picture 3">
            <a:extLst>
              <a:ext uri="{FF2B5EF4-FFF2-40B4-BE49-F238E27FC236}">
                <a16:creationId xmlns:a16="http://schemas.microsoft.com/office/drawing/2014/main" id="{2BF4D138-DC92-8945-9847-9F1E915681B5}"/>
              </a:ext>
            </a:extLst>
          </p:cNvPr>
          <p:cNvPicPr>
            <a:picLocks noChangeAspect="1"/>
          </p:cNvPicPr>
          <p:nvPr/>
        </p:nvPicPr>
        <p:blipFill>
          <a:blip r:embed="rId3"/>
          <a:stretch>
            <a:fillRect/>
          </a:stretch>
        </p:blipFill>
        <p:spPr>
          <a:xfrm>
            <a:off x="9245599" y="1122363"/>
            <a:ext cx="1422400" cy="1659467"/>
          </a:xfrm>
          <a:prstGeom prst="rect">
            <a:avLst/>
          </a:prstGeom>
        </p:spPr>
      </p:pic>
      <p:sp>
        <p:nvSpPr>
          <p:cNvPr id="5" name="Rectangle 4">
            <a:extLst>
              <a:ext uri="{FF2B5EF4-FFF2-40B4-BE49-F238E27FC236}">
                <a16:creationId xmlns:a16="http://schemas.microsoft.com/office/drawing/2014/main" id="{78251068-17FC-D34C-9582-E69E5C32B723}"/>
              </a:ext>
            </a:extLst>
          </p:cNvPr>
          <p:cNvSpPr/>
          <p:nvPr/>
        </p:nvSpPr>
        <p:spPr>
          <a:xfrm>
            <a:off x="1524000" y="1122363"/>
            <a:ext cx="2525050" cy="830997"/>
          </a:xfrm>
          <a:prstGeom prst="rect">
            <a:avLst/>
          </a:prstGeom>
        </p:spPr>
        <p:txBody>
          <a:bodyPr wrap="none">
            <a:spAutoFit/>
          </a:bodyPr>
          <a:lstStyle/>
          <a:p>
            <a:r>
              <a:rPr lang="en-US" sz="4800" i="1" dirty="0">
                <a:latin typeface="Times New Roman" panose="02020603050405020304" pitchFamily="18" charset="0"/>
                <a:cs typeface="Times New Roman" panose="02020603050405020304" pitchFamily="18" charset="0"/>
              </a:rPr>
              <a:t>Lecture 1</a:t>
            </a:r>
          </a:p>
        </p:txBody>
      </p:sp>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9" name="TextBox 8">
            <a:extLst>
              <a:ext uri="{FF2B5EF4-FFF2-40B4-BE49-F238E27FC236}">
                <a16:creationId xmlns:a16="http://schemas.microsoft.com/office/drawing/2014/main" id="{4E8A8D76-12B1-2545-950F-EF3AB2A7B673}"/>
              </a:ext>
            </a:extLst>
          </p:cNvPr>
          <p:cNvSpPr txBox="1"/>
          <p:nvPr/>
        </p:nvSpPr>
        <p:spPr>
          <a:xfrm>
            <a:off x="608845" y="127683"/>
            <a:ext cx="1830309" cy="369332"/>
          </a:xfrm>
          <a:prstGeom prst="rect">
            <a:avLst/>
          </a:prstGeom>
          <a:noFill/>
        </p:spPr>
        <p:txBody>
          <a:bodyPr wrap="none" rtlCol="0">
            <a:spAutoFit/>
          </a:bodyPr>
          <a:lstStyle/>
          <a:p>
            <a:fld id="{8294C68B-6D20-C545-BF00-DBD2345D10D6}" type="datetime3">
              <a:rPr lang="en-US" smtClean="0"/>
              <a:t>21 February 2019</a:t>
            </a:fld>
            <a:endParaRPr lang="en-US" dirty="0"/>
          </a:p>
        </p:txBody>
      </p:sp>
    </p:spTree>
    <p:extLst>
      <p:ext uri="{BB962C8B-B14F-4D97-AF65-F5344CB8AC3E}">
        <p14:creationId xmlns:p14="http://schemas.microsoft.com/office/powerpoint/2010/main" val="125745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A Brief History of Computers</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graphicFrame>
        <p:nvGraphicFramePr>
          <p:cNvPr id="6" name="表格 5">
            <a:extLst>
              <a:ext uri="{FF2B5EF4-FFF2-40B4-BE49-F238E27FC236}">
                <a16:creationId xmlns:a16="http://schemas.microsoft.com/office/drawing/2014/main" id="{47153541-C0D5-4B07-B77F-0907BE84A222}"/>
              </a:ext>
            </a:extLst>
          </p:cNvPr>
          <p:cNvGraphicFramePr>
            <a:graphicFrameLocks noGrp="1"/>
          </p:cNvGraphicFramePr>
          <p:nvPr>
            <p:extLst>
              <p:ext uri="{D42A27DB-BD31-4B8C-83A1-F6EECF244321}">
                <p14:modId xmlns:p14="http://schemas.microsoft.com/office/powerpoint/2010/main" val="1863464757"/>
              </p:ext>
            </p:extLst>
          </p:nvPr>
        </p:nvGraphicFramePr>
        <p:xfrm>
          <a:off x="1347926" y="1559442"/>
          <a:ext cx="9496148" cy="4389120"/>
        </p:xfrm>
        <a:graphic>
          <a:graphicData uri="http://schemas.openxmlformats.org/drawingml/2006/table">
            <a:tbl>
              <a:tblPr firstRow="1" firstCol="1" bandRow="1">
                <a:tableStyleId>{3B4B98B0-60AC-42C2-AFA5-B58CD77FA1E5}</a:tableStyleId>
              </a:tblPr>
              <a:tblGrid>
                <a:gridCol w="5517289">
                  <a:extLst>
                    <a:ext uri="{9D8B030D-6E8A-4147-A177-3AD203B41FA5}">
                      <a16:colId xmlns:a16="http://schemas.microsoft.com/office/drawing/2014/main" val="4080787828"/>
                    </a:ext>
                  </a:extLst>
                </a:gridCol>
                <a:gridCol w="1621991">
                  <a:extLst>
                    <a:ext uri="{9D8B030D-6E8A-4147-A177-3AD203B41FA5}">
                      <a16:colId xmlns:a16="http://schemas.microsoft.com/office/drawing/2014/main" val="584465889"/>
                    </a:ext>
                  </a:extLst>
                </a:gridCol>
                <a:gridCol w="2356868">
                  <a:extLst>
                    <a:ext uri="{9D8B030D-6E8A-4147-A177-3AD203B41FA5}">
                      <a16:colId xmlns:a16="http://schemas.microsoft.com/office/drawing/2014/main" val="1081165386"/>
                    </a:ext>
                  </a:extLst>
                </a:gridCol>
              </a:tblGrid>
              <a:tr h="253648">
                <a:tc>
                  <a:txBody>
                    <a:bodyPr/>
                    <a:lstStyle/>
                    <a:p>
                      <a:pPr algn="just">
                        <a:spcAft>
                          <a:spcPts val="0"/>
                        </a:spcAft>
                      </a:pPr>
                      <a:r>
                        <a:rPr lang="en-US" sz="2400" kern="100" dirty="0">
                          <a:effectLst/>
                          <a:latin typeface="Times New Roman" panose="02020603050405020304" pitchFamily="18" charset="0"/>
                          <a:cs typeface="Times New Roman" panose="02020603050405020304" pitchFamily="18" charset="0"/>
                        </a:rPr>
                        <a:t>Machine</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Year</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latin typeface="Times New Roman" panose="02020603050405020304" pitchFamily="18" charset="0"/>
                          <a:cs typeface="Times New Roman" panose="02020603050405020304" pitchFamily="18" charset="0"/>
                        </a:rPr>
                        <a:t>Speed(in Flops)</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9587217"/>
                  </a:ext>
                </a:extLst>
              </a:tr>
              <a:tr h="253648">
                <a:tc>
                  <a:txBody>
                    <a:bodyPr/>
                    <a:lstStyle/>
                    <a:p>
                      <a:pPr algn="just">
                        <a:spcAft>
                          <a:spcPts val="0"/>
                        </a:spcAft>
                      </a:pPr>
                      <a:r>
                        <a:rPr lang="en-US" sz="2400" b="0" kern="100">
                          <a:effectLst/>
                          <a:latin typeface="Times New Roman" panose="02020603050405020304" pitchFamily="18" charset="0"/>
                          <a:cs typeface="Times New Roman" panose="02020603050405020304" pitchFamily="18" charset="0"/>
                        </a:rPr>
                        <a:t>ENI-AC</a:t>
                      </a:r>
                      <a:endParaRPr lang="zh-CN" sz="2400" b="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1946</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0.36K</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35770994"/>
                  </a:ext>
                </a:extLst>
              </a:tr>
              <a:tr h="253648">
                <a:tc>
                  <a:txBody>
                    <a:bodyPr/>
                    <a:lstStyle/>
                    <a:p>
                      <a:pPr algn="just">
                        <a:spcAft>
                          <a:spcPts val="0"/>
                        </a:spcAft>
                      </a:pPr>
                      <a:r>
                        <a:rPr lang="en-US" sz="2400" b="0" kern="100">
                          <a:effectLst/>
                          <a:latin typeface="Times New Roman" panose="02020603050405020304" pitchFamily="18" charset="0"/>
                          <a:cs typeface="Times New Roman" panose="02020603050405020304" pitchFamily="18" charset="0"/>
                        </a:rPr>
                        <a:t>IBM 70</a:t>
                      </a:r>
                      <a:endParaRPr lang="zh-CN" sz="2400" b="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1954</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12K</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1890620"/>
                  </a:ext>
                </a:extLst>
              </a:tr>
              <a:tr h="253648">
                <a:tc>
                  <a:txBody>
                    <a:bodyPr/>
                    <a:lstStyle/>
                    <a:p>
                      <a:pPr algn="just">
                        <a:spcAft>
                          <a:spcPts val="0"/>
                        </a:spcAft>
                      </a:pPr>
                      <a:r>
                        <a:rPr lang="en-US" sz="2400" b="0" kern="100">
                          <a:effectLst/>
                          <a:latin typeface="Times New Roman" panose="02020603050405020304" pitchFamily="18" charset="0"/>
                          <a:cs typeface="Times New Roman" panose="02020603050405020304" pitchFamily="18" charset="0"/>
                        </a:rPr>
                        <a:t>CDC 6600</a:t>
                      </a:r>
                      <a:endParaRPr lang="zh-CN" sz="2400" b="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1966</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4.6M</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5587279"/>
                  </a:ext>
                </a:extLst>
              </a:tr>
              <a:tr h="253648">
                <a:tc>
                  <a:txBody>
                    <a:bodyPr/>
                    <a:lstStyle/>
                    <a:p>
                      <a:pPr algn="just">
                        <a:spcAft>
                          <a:spcPts val="0"/>
                        </a:spcAft>
                      </a:pPr>
                      <a:r>
                        <a:rPr lang="en-US" sz="2400" b="0" kern="100">
                          <a:effectLst/>
                          <a:latin typeface="Times New Roman" panose="02020603050405020304" pitchFamily="18" charset="0"/>
                          <a:cs typeface="Times New Roman" panose="02020603050405020304" pitchFamily="18" charset="0"/>
                        </a:rPr>
                        <a:t>CRAY 1</a:t>
                      </a:r>
                      <a:endParaRPr lang="zh-CN" sz="2400" b="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1976</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50M</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2658290"/>
                  </a:ext>
                </a:extLst>
              </a:tr>
              <a:tr h="253648">
                <a:tc>
                  <a:txBody>
                    <a:bodyPr/>
                    <a:lstStyle/>
                    <a:p>
                      <a:pPr algn="just">
                        <a:spcAft>
                          <a:spcPts val="0"/>
                        </a:spcAft>
                      </a:pPr>
                      <a:r>
                        <a:rPr lang="en-US" sz="2400" b="0" kern="100">
                          <a:effectLst/>
                          <a:latin typeface="Times New Roman" panose="02020603050405020304" pitchFamily="18" charset="0"/>
                          <a:cs typeface="Times New Roman" panose="02020603050405020304" pitchFamily="18" charset="0"/>
                        </a:rPr>
                        <a:t>CRAY X/MP, Y/MP, C90, T3E</a:t>
                      </a:r>
                      <a:endParaRPr lang="zh-CN" sz="2400" b="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latin typeface="Times New Roman" panose="02020603050405020304" pitchFamily="18" charset="0"/>
                          <a:cs typeface="Times New Roman" panose="02020603050405020304" pitchFamily="18" charset="0"/>
                        </a:rPr>
                        <a:t>1983</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166M-1.5T</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7072515"/>
                  </a:ext>
                </a:extLst>
              </a:tr>
              <a:tr h="253648">
                <a:tc>
                  <a:txBody>
                    <a:bodyPr/>
                    <a:lstStyle/>
                    <a:p>
                      <a:pPr algn="just">
                        <a:spcAft>
                          <a:spcPts val="0"/>
                        </a:spcAft>
                      </a:pPr>
                      <a:r>
                        <a:rPr lang="en-US" sz="2400" b="0" kern="100">
                          <a:effectLst/>
                          <a:latin typeface="Times New Roman" panose="02020603050405020304" pitchFamily="18" charset="0"/>
                          <a:cs typeface="Times New Roman" panose="02020603050405020304" pitchFamily="18" charset="0"/>
                        </a:rPr>
                        <a:t>C-2/200, CM-5(1024 nodes)</a:t>
                      </a:r>
                      <a:endParaRPr lang="zh-CN" sz="2400" b="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1989</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1.2T</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576851"/>
                  </a:ext>
                </a:extLst>
              </a:tr>
              <a:tr h="253648">
                <a:tc>
                  <a:txBody>
                    <a:bodyPr/>
                    <a:lstStyle/>
                    <a:p>
                      <a:pPr algn="just">
                        <a:spcAft>
                          <a:spcPts val="0"/>
                        </a:spcAft>
                      </a:pPr>
                      <a:r>
                        <a:rPr lang="en-US" sz="2400" b="0" kern="100">
                          <a:effectLst/>
                          <a:latin typeface="Times New Roman" panose="02020603050405020304" pitchFamily="18" charset="0"/>
                          <a:cs typeface="Times New Roman" panose="02020603050405020304" pitchFamily="18" charset="0"/>
                        </a:rPr>
                        <a:t>Intel Paragon (128 nodes)</a:t>
                      </a:r>
                      <a:endParaRPr lang="zh-CN" sz="2400" b="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1991</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10G</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5143139"/>
                  </a:ext>
                </a:extLst>
              </a:tr>
              <a:tr h="253648">
                <a:tc>
                  <a:txBody>
                    <a:bodyPr/>
                    <a:lstStyle/>
                    <a:p>
                      <a:pPr algn="just">
                        <a:spcAft>
                          <a:spcPts val="0"/>
                        </a:spcAft>
                      </a:pPr>
                      <a:r>
                        <a:rPr lang="en-US" sz="2400" b="0" kern="100">
                          <a:effectLst/>
                          <a:latin typeface="Times New Roman" panose="02020603050405020304" pitchFamily="18" charset="0"/>
                          <a:cs typeface="Times New Roman" panose="02020603050405020304" pitchFamily="18" charset="0"/>
                        </a:rPr>
                        <a:t>IBM SP-2 (64 nodes)</a:t>
                      </a:r>
                      <a:endParaRPr lang="zh-CN" sz="2400" b="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1994</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17G</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11087037"/>
                  </a:ext>
                </a:extLst>
              </a:tr>
              <a:tr h="253648">
                <a:tc>
                  <a:txBody>
                    <a:bodyPr/>
                    <a:lstStyle/>
                    <a:p>
                      <a:pPr algn="just">
                        <a:spcAft>
                          <a:spcPts val="0"/>
                        </a:spcAft>
                      </a:pPr>
                      <a:r>
                        <a:rPr lang="en-US" sz="2400" b="0" kern="100" dirty="0">
                          <a:effectLst/>
                          <a:latin typeface="Times New Roman" panose="02020603050405020304" pitchFamily="18" charset="0"/>
                          <a:cs typeface="Times New Roman" panose="02020603050405020304" pitchFamily="18" charset="0"/>
                        </a:rPr>
                        <a:t>P6/Sandia (9072)</a:t>
                      </a:r>
                      <a:endParaRPr lang="zh-CN" sz="2400" b="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1996</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1.2T</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842167"/>
                  </a:ext>
                </a:extLst>
              </a:tr>
              <a:tr h="253648">
                <a:tc>
                  <a:txBody>
                    <a:bodyPr/>
                    <a:lstStyle/>
                    <a:p>
                      <a:pPr algn="just">
                        <a:spcAft>
                          <a:spcPts val="0"/>
                        </a:spcAft>
                      </a:pPr>
                      <a:r>
                        <a:rPr lang="en-US" sz="2400" b="0" kern="100">
                          <a:effectLst/>
                          <a:latin typeface="Times New Roman" panose="02020603050405020304" pitchFamily="18" charset="0"/>
                          <a:cs typeface="Times New Roman" panose="02020603050405020304" pitchFamily="18" charset="0"/>
                        </a:rPr>
                        <a:t>IBM RS/6000 SP 2002</a:t>
                      </a:r>
                      <a:endParaRPr lang="zh-CN" sz="2400" b="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2002</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100G</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5125695"/>
                  </a:ext>
                </a:extLst>
              </a:tr>
              <a:tr h="253648">
                <a:tc>
                  <a:txBody>
                    <a:bodyPr/>
                    <a:lstStyle/>
                    <a:p>
                      <a:pPr algn="just">
                        <a:spcAft>
                          <a:spcPts val="0"/>
                        </a:spcAft>
                      </a:pPr>
                      <a:r>
                        <a:rPr lang="en-US" sz="2400" b="0" kern="100" dirty="0">
                          <a:effectLst/>
                          <a:latin typeface="Times New Roman" panose="02020603050405020304" pitchFamily="18" charset="0"/>
                          <a:cs typeface="Times New Roman" panose="02020603050405020304" pitchFamily="18" charset="0"/>
                        </a:rPr>
                        <a:t>TH2-JK RS/6000 SP</a:t>
                      </a:r>
                      <a:endParaRPr lang="zh-CN" sz="2400" b="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latin typeface="Times New Roman" panose="02020603050405020304" pitchFamily="18" charset="0"/>
                          <a:cs typeface="Times New Roman" panose="02020603050405020304" pitchFamily="18" charset="0"/>
                        </a:rPr>
                        <a:t>2015</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latin typeface="Times New Roman" panose="02020603050405020304" pitchFamily="18" charset="0"/>
                          <a:cs typeface="Times New Roman" panose="02020603050405020304" pitchFamily="18" charset="0"/>
                        </a:rPr>
                        <a:t>809T</a:t>
                      </a:r>
                      <a:r>
                        <a:rPr lang="en-US" sz="2400" kern="100" baseline="300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3760093"/>
                  </a:ext>
                </a:extLst>
              </a:tr>
            </a:tbl>
          </a:graphicData>
        </a:graphic>
      </p:graphicFrame>
      <p:sp>
        <p:nvSpPr>
          <p:cNvPr id="9" name="矩形 8">
            <a:extLst>
              <a:ext uri="{FF2B5EF4-FFF2-40B4-BE49-F238E27FC236}">
                <a16:creationId xmlns:a16="http://schemas.microsoft.com/office/drawing/2014/main" id="{E421DE89-D99A-483A-BAC5-8C40419F7F99}"/>
              </a:ext>
            </a:extLst>
          </p:cNvPr>
          <p:cNvSpPr/>
          <p:nvPr/>
        </p:nvSpPr>
        <p:spPr>
          <a:xfrm>
            <a:off x="1347926" y="6052594"/>
            <a:ext cx="3371500" cy="369332"/>
          </a:xfrm>
          <a:prstGeom prst="rect">
            <a:avLst/>
          </a:prstGeom>
        </p:spPr>
        <p:txBody>
          <a:bodyPr wrap="none">
            <a:spAutoFit/>
          </a:bodyPr>
          <a:lstStyle/>
          <a:p>
            <a:r>
              <a:rPr lang="en-US" altLang="zh-CN" dirty="0"/>
              <a:t>*: Supercomputers at CUHK, CSRC</a:t>
            </a:r>
            <a:endParaRPr lang="zh-CN" altLang="en-US" dirty="0"/>
          </a:p>
        </p:txBody>
      </p:sp>
    </p:spTree>
    <p:extLst>
      <p:ext uri="{BB962C8B-B14F-4D97-AF65-F5344CB8AC3E}">
        <p14:creationId xmlns:p14="http://schemas.microsoft.com/office/powerpoint/2010/main" val="866466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TH2-JK</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pic>
        <p:nvPicPr>
          <p:cNvPr id="3" name="Picture 2">
            <a:extLst>
              <a:ext uri="{FF2B5EF4-FFF2-40B4-BE49-F238E27FC236}">
                <a16:creationId xmlns:a16="http://schemas.microsoft.com/office/drawing/2014/main" id="{69CBA78F-7DB4-9042-BF2B-75A20EBF7BBC}"/>
              </a:ext>
            </a:extLst>
          </p:cNvPr>
          <p:cNvPicPr>
            <a:picLocks noChangeAspect="1"/>
          </p:cNvPicPr>
          <p:nvPr/>
        </p:nvPicPr>
        <p:blipFill>
          <a:blip r:embed="rId3"/>
          <a:stretch>
            <a:fillRect/>
          </a:stretch>
        </p:blipFill>
        <p:spPr>
          <a:xfrm>
            <a:off x="2026417" y="1505506"/>
            <a:ext cx="8139166" cy="5239499"/>
          </a:xfrm>
          <a:prstGeom prst="rect">
            <a:avLst/>
          </a:prstGeom>
        </p:spPr>
      </p:pic>
    </p:spTree>
    <p:extLst>
      <p:ext uri="{BB962C8B-B14F-4D97-AF65-F5344CB8AC3E}">
        <p14:creationId xmlns:p14="http://schemas.microsoft.com/office/powerpoint/2010/main" val="2107639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TOP 10 Sites for November 2018</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sp>
        <p:nvSpPr>
          <p:cNvPr id="19" name="文本框 1">
            <a:extLst>
              <a:ext uri="{FF2B5EF4-FFF2-40B4-BE49-F238E27FC236}">
                <a16:creationId xmlns:a16="http://schemas.microsoft.com/office/drawing/2014/main" id="{0742FCA2-96AC-4062-8CAB-C19CE0D2166A}"/>
              </a:ext>
            </a:extLst>
          </p:cNvPr>
          <p:cNvSpPr txBox="1"/>
          <p:nvPr/>
        </p:nvSpPr>
        <p:spPr>
          <a:xfrm>
            <a:off x="3267075" y="5224463"/>
            <a:ext cx="184150" cy="26511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zh-CN" altLang="en-US" sz="1100"/>
          </a:p>
        </p:txBody>
      </p:sp>
      <p:sp>
        <p:nvSpPr>
          <p:cNvPr id="27" name="文本框 1">
            <a:extLst>
              <a:ext uri="{FF2B5EF4-FFF2-40B4-BE49-F238E27FC236}">
                <a16:creationId xmlns:a16="http://schemas.microsoft.com/office/drawing/2014/main" id="{8B33F4A4-7048-490D-B825-7E8B0EE10B0C}"/>
              </a:ext>
            </a:extLst>
          </p:cNvPr>
          <p:cNvSpPr txBox="1"/>
          <p:nvPr/>
        </p:nvSpPr>
        <p:spPr>
          <a:xfrm>
            <a:off x="4176204" y="3296444"/>
            <a:ext cx="184150" cy="26511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zh-CN" altLang="en-US" sz="1100" dirty="0"/>
          </a:p>
        </p:txBody>
      </p:sp>
      <p:graphicFrame>
        <p:nvGraphicFramePr>
          <p:cNvPr id="28" name="表格 27">
            <a:extLst>
              <a:ext uri="{FF2B5EF4-FFF2-40B4-BE49-F238E27FC236}">
                <a16:creationId xmlns:a16="http://schemas.microsoft.com/office/drawing/2014/main" id="{84F7FE3E-646C-4436-A862-008DD8D6574A}"/>
              </a:ext>
            </a:extLst>
          </p:cNvPr>
          <p:cNvGraphicFramePr>
            <a:graphicFrameLocks noGrp="1"/>
          </p:cNvGraphicFramePr>
          <p:nvPr>
            <p:extLst>
              <p:ext uri="{D42A27DB-BD31-4B8C-83A1-F6EECF244321}">
                <p14:modId xmlns:p14="http://schemas.microsoft.com/office/powerpoint/2010/main" val="2118410144"/>
              </p:ext>
            </p:extLst>
          </p:nvPr>
        </p:nvGraphicFramePr>
        <p:xfrm>
          <a:off x="838200" y="1778774"/>
          <a:ext cx="10285519" cy="4955193"/>
        </p:xfrm>
        <a:graphic>
          <a:graphicData uri="http://schemas.openxmlformats.org/drawingml/2006/table">
            <a:tbl>
              <a:tblPr firstRow="1" lastRow="1">
                <a:tableStyleId>{2D5ABB26-0587-4C30-8999-92F81FD0307C}</a:tableStyleId>
              </a:tblPr>
              <a:tblGrid>
                <a:gridCol w="858811">
                  <a:extLst>
                    <a:ext uri="{9D8B030D-6E8A-4147-A177-3AD203B41FA5}">
                      <a16:colId xmlns:a16="http://schemas.microsoft.com/office/drawing/2014/main" val="2942797620"/>
                    </a:ext>
                  </a:extLst>
                </a:gridCol>
                <a:gridCol w="3132134">
                  <a:extLst>
                    <a:ext uri="{9D8B030D-6E8A-4147-A177-3AD203B41FA5}">
                      <a16:colId xmlns:a16="http://schemas.microsoft.com/office/drawing/2014/main" val="3922865295"/>
                    </a:ext>
                  </a:extLst>
                </a:gridCol>
                <a:gridCol w="1768140">
                  <a:extLst>
                    <a:ext uri="{9D8B030D-6E8A-4147-A177-3AD203B41FA5}">
                      <a16:colId xmlns:a16="http://schemas.microsoft.com/office/drawing/2014/main" val="3716992637"/>
                    </a:ext>
                  </a:extLst>
                </a:gridCol>
                <a:gridCol w="1727726">
                  <a:extLst>
                    <a:ext uri="{9D8B030D-6E8A-4147-A177-3AD203B41FA5}">
                      <a16:colId xmlns:a16="http://schemas.microsoft.com/office/drawing/2014/main" val="172765331"/>
                    </a:ext>
                  </a:extLst>
                </a:gridCol>
                <a:gridCol w="1475134">
                  <a:extLst>
                    <a:ext uri="{9D8B030D-6E8A-4147-A177-3AD203B41FA5}">
                      <a16:colId xmlns:a16="http://schemas.microsoft.com/office/drawing/2014/main" val="2953234950"/>
                    </a:ext>
                  </a:extLst>
                </a:gridCol>
                <a:gridCol w="1323574">
                  <a:extLst>
                    <a:ext uri="{9D8B030D-6E8A-4147-A177-3AD203B41FA5}">
                      <a16:colId xmlns:a16="http://schemas.microsoft.com/office/drawing/2014/main" val="3885024362"/>
                    </a:ext>
                  </a:extLst>
                </a:gridCol>
              </a:tblGrid>
              <a:tr h="666394">
                <a:tc>
                  <a:txBody>
                    <a:bodyPr/>
                    <a:lstStyle/>
                    <a:p>
                      <a:pPr algn="l" fontAlgn="ctr"/>
                      <a:r>
                        <a:rPr lang="en-US" sz="2400" b="1" u="none" strike="noStrike" dirty="0">
                          <a:effectLst/>
                        </a:rPr>
                        <a:t>Rank</a:t>
                      </a:r>
                      <a:endParaRPr lang="en-US" sz="2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2400" b="1" u="none" strike="noStrike" dirty="0">
                          <a:effectLst/>
                        </a:rPr>
                        <a:t>System</a:t>
                      </a:r>
                      <a:endParaRPr lang="en-US" sz="2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effectLst/>
                        </a:rPr>
                        <a:t>Cores</a:t>
                      </a:r>
                      <a:endParaRPr lang="en-US" sz="2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err="1">
                          <a:effectLst/>
                        </a:rPr>
                        <a:t>Rmax</a:t>
                      </a:r>
                      <a:r>
                        <a:rPr lang="en-US" sz="2400" b="1" u="none" strike="noStrike" dirty="0">
                          <a:effectLst/>
                        </a:rPr>
                        <a:t> (</a:t>
                      </a:r>
                      <a:r>
                        <a:rPr lang="en-US" sz="2400" b="1" u="none" strike="noStrike" dirty="0" err="1">
                          <a:effectLst/>
                        </a:rPr>
                        <a:t>TFlop</a:t>
                      </a:r>
                      <a:r>
                        <a:rPr lang="en-US" sz="2400" b="1" u="none" strike="noStrike" dirty="0">
                          <a:effectLst/>
                        </a:rPr>
                        <a:t>/s)</a:t>
                      </a:r>
                      <a:endParaRPr lang="en-US" sz="2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err="1">
                          <a:effectLst/>
                        </a:rPr>
                        <a:t>Rpeak</a:t>
                      </a:r>
                      <a:r>
                        <a:rPr lang="en-US" sz="2400" b="1" u="none" strike="noStrike" dirty="0">
                          <a:effectLst/>
                        </a:rPr>
                        <a:t> (</a:t>
                      </a:r>
                      <a:r>
                        <a:rPr lang="en-US" sz="2400" b="1" u="none" strike="noStrike" dirty="0" err="1">
                          <a:effectLst/>
                        </a:rPr>
                        <a:t>TFlop</a:t>
                      </a:r>
                      <a:r>
                        <a:rPr lang="en-US" sz="2400" b="1" u="none" strike="noStrike" dirty="0">
                          <a:effectLst/>
                        </a:rPr>
                        <a:t>/s)</a:t>
                      </a:r>
                      <a:endParaRPr lang="en-US" sz="2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effectLst/>
                        </a:rPr>
                        <a:t>Power (kW)</a:t>
                      </a:r>
                      <a:endParaRPr lang="en-US" sz="2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1891898"/>
                  </a:ext>
                </a:extLst>
              </a:tr>
              <a:tr h="529051">
                <a:tc>
                  <a:txBody>
                    <a:bodyPr/>
                    <a:lstStyle/>
                    <a:p>
                      <a:pPr algn="l" fontAlgn="ctr"/>
                      <a:r>
                        <a:rPr lang="en-US" altLang="zh-CN" sz="2400" u="none" strike="noStrike">
                          <a:effectLst/>
                        </a:rPr>
                        <a:t>1</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2400" u="none" strike="noStrike">
                          <a:effectLst/>
                        </a:rPr>
                        <a:t>Summit IBM </a:t>
                      </a:r>
                      <a:endParaRPr lang="en-US"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2,397,824</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143,500.00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200,794.90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altLang="zh-CN" sz="2400" u="none" strike="noStrike" dirty="0">
                          <a:effectLst/>
                        </a:rPr>
                        <a:t>9,783</a:t>
                      </a:r>
                      <a:endParaRPr lang="en-US" altLang="zh-CN" sz="2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71301629"/>
                  </a:ext>
                </a:extLst>
              </a:tr>
              <a:tr h="338323">
                <a:tc>
                  <a:txBody>
                    <a:bodyPr/>
                    <a:lstStyle/>
                    <a:p>
                      <a:pPr algn="l" fontAlgn="ctr"/>
                      <a:r>
                        <a:rPr lang="en-US" altLang="zh-CN" sz="2400" u="none" strike="noStrike" dirty="0">
                          <a:effectLst/>
                        </a:rPr>
                        <a:t>2</a:t>
                      </a:r>
                      <a:endParaRPr lang="en-US" altLang="zh-CN" sz="2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2400" u="none" strike="noStrike">
                          <a:effectLst/>
                        </a:rPr>
                        <a:t>Sierra</a:t>
                      </a:r>
                      <a:endParaRPr lang="en-US"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1,572,480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94,640.00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125,712.00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7,438</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61007927"/>
                  </a:ext>
                </a:extLst>
              </a:tr>
              <a:tr h="529051">
                <a:tc>
                  <a:txBody>
                    <a:bodyPr/>
                    <a:lstStyle/>
                    <a:p>
                      <a:pPr algn="l" fontAlgn="ctr"/>
                      <a:r>
                        <a:rPr lang="en-US" altLang="zh-CN" sz="2400" u="none" strike="noStrike" dirty="0">
                          <a:effectLst/>
                        </a:rPr>
                        <a:t>3</a:t>
                      </a:r>
                      <a:endParaRPr lang="en-US" altLang="zh-CN" sz="2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2400" b="1" u="none" strike="noStrike" dirty="0">
                          <a:effectLst/>
                        </a:rPr>
                        <a:t>Sunway </a:t>
                      </a:r>
                      <a:r>
                        <a:rPr lang="en-US" sz="2400" b="1" u="none" strike="noStrike" dirty="0" err="1">
                          <a:effectLst/>
                        </a:rPr>
                        <a:t>TaihuLight</a:t>
                      </a:r>
                      <a:endParaRPr lang="en-US" sz="2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10,649,600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dirty="0">
                          <a:effectLst/>
                        </a:rPr>
                        <a:t>93,014.60</a:t>
                      </a:r>
                      <a:endParaRPr lang="en-US" altLang="zh-CN" sz="2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125,435.90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15,371</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49627048"/>
                  </a:ext>
                </a:extLst>
              </a:tr>
              <a:tr h="338323">
                <a:tc>
                  <a:txBody>
                    <a:bodyPr/>
                    <a:lstStyle/>
                    <a:p>
                      <a:pPr algn="l" fontAlgn="ctr"/>
                      <a:r>
                        <a:rPr lang="en-US" altLang="zh-CN" sz="2400" u="none" strike="noStrike">
                          <a:effectLst/>
                        </a:rPr>
                        <a:t>4</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2400" b="1" u="none" strike="noStrike" dirty="0">
                          <a:effectLst/>
                        </a:rPr>
                        <a:t>Tianhe-2A </a:t>
                      </a:r>
                      <a:endParaRPr lang="en-US" sz="2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4,981,760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61,444.50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100,678.70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18,482</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03112758"/>
                  </a:ext>
                </a:extLst>
              </a:tr>
              <a:tr h="338323">
                <a:tc>
                  <a:txBody>
                    <a:bodyPr/>
                    <a:lstStyle/>
                    <a:p>
                      <a:pPr algn="l" fontAlgn="ctr"/>
                      <a:r>
                        <a:rPr lang="en-US" altLang="zh-CN" sz="2400" u="none" strike="noStrike">
                          <a:effectLst/>
                        </a:rPr>
                        <a:t>5</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2400" u="none" strike="noStrike">
                          <a:effectLst/>
                        </a:rPr>
                        <a:t>Piz Daint</a:t>
                      </a:r>
                      <a:endParaRPr lang="en-US"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387,872</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21,230.00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27,154.30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2,384</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7178777"/>
                  </a:ext>
                </a:extLst>
              </a:tr>
              <a:tr h="338323">
                <a:tc>
                  <a:txBody>
                    <a:bodyPr/>
                    <a:lstStyle/>
                    <a:p>
                      <a:pPr algn="l" fontAlgn="ctr"/>
                      <a:r>
                        <a:rPr lang="en-US" altLang="zh-CN" sz="2400" u="none" strike="noStrike">
                          <a:effectLst/>
                        </a:rPr>
                        <a:t>6</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2400" u="none" strike="noStrike">
                          <a:effectLst/>
                        </a:rPr>
                        <a:t>Trinity </a:t>
                      </a:r>
                      <a:endParaRPr lang="en-US"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979,072</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20,158.70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41,461.20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7,578</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27675587"/>
                  </a:ext>
                </a:extLst>
              </a:tr>
              <a:tr h="338323">
                <a:tc>
                  <a:txBody>
                    <a:bodyPr/>
                    <a:lstStyle/>
                    <a:p>
                      <a:pPr algn="l" fontAlgn="ctr"/>
                      <a:r>
                        <a:rPr lang="en-US" altLang="zh-CN" sz="2400" u="none" strike="noStrike">
                          <a:effectLst/>
                        </a:rPr>
                        <a:t>7</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2400" u="none" strike="noStrike">
                          <a:effectLst/>
                        </a:rPr>
                        <a:t>ABCI</a:t>
                      </a:r>
                      <a:endParaRPr lang="en-US"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391,680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19,880.00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32,576.60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1,649</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06266597"/>
                  </a:ext>
                </a:extLst>
              </a:tr>
              <a:tr h="529051">
                <a:tc>
                  <a:txBody>
                    <a:bodyPr/>
                    <a:lstStyle/>
                    <a:p>
                      <a:pPr algn="l" fontAlgn="ctr"/>
                      <a:r>
                        <a:rPr lang="en-US" altLang="zh-CN" sz="2400" u="none" strike="noStrike">
                          <a:effectLst/>
                        </a:rPr>
                        <a:t>8</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2400" u="none" strike="noStrike">
                          <a:effectLst/>
                        </a:rPr>
                        <a:t>SuperMUC-NG</a:t>
                      </a:r>
                      <a:endParaRPr lang="en-US"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305,856</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19,476.60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26,873.90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endParaRPr lang="zh-CN" altLang="en-US"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00076582"/>
                  </a:ext>
                </a:extLst>
              </a:tr>
              <a:tr h="338323">
                <a:tc>
                  <a:txBody>
                    <a:bodyPr/>
                    <a:lstStyle/>
                    <a:p>
                      <a:pPr algn="l" fontAlgn="ctr"/>
                      <a:r>
                        <a:rPr lang="en-US" altLang="zh-CN" sz="2400" u="none" strike="noStrike">
                          <a:effectLst/>
                        </a:rPr>
                        <a:t>9</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2400" u="none" strike="noStrike">
                          <a:effectLst/>
                        </a:rPr>
                        <a:t>Titan</a:t>
                      </a:r>
                      <a:endParaRPr lang="en-US"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560,640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17,590.00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27,112.50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2400" u="none" strike="noStrike">
                          <a:effectLst/>
                        </a:rPr>
                        <a:t>8,209</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301433"/>
                  </a:ext>
                </a:extLst>
              </a:tr>
              <a:tr h="338323">
                <a:tc>
                  <a:txBody>
                    <a:bodyPr/>
                    <a:lstStyle/>
                    <a:p>
                      <a:pPr algn="l" fontAlgn="ctr"/>
                      <a:r>
                        <a:rPr lang="en-US" altLang="zh-CN" sz="2400" u="none" strike="noStrike">
                          <a:effectLst/>
                        </a:rPr>
                        <a:t>10</a:t>
                      </a:r>
                      <a:endParaRPr lang="en-US" altLang="zh-CN"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2400" u="none" strike="noStrike">
                          <a:effectLst/>
                        </a:rPr>
                        <a:t>Sequoia</a:t>
                      </a:r>
                      <a:endParaRPr lang="en-US" sz="24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u="none" strike="noStrike" dirty="0">
                          <a:effectLst/>
                        </a:rPr>
                        <a:t>1,572,864</a:t>
                      </a:r>
                      <a:endParaRPr lang="en-US" altLang="zh-CN" sz="2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u="none" strike="noStrike" dirty="0">
                          <a:effectLst/>
                        </a:rPr>
                        <a:t>17,173.20</a:t>
                      </a:r>
                      <a:endParaRPr lang="en-US" altLang="zh-CN" sz="2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u="none" strike="noStrike" dirty="0">
                          <a:effectLst/>
                        </a:rPr>
                        <a:t>20,132.70</a:t>
                      </a:r>
                      <a:endParaRPr lang="en-US" altLang="zh-CN" sz="2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u="none" strike="noStrike" dirty="0">
                          <a:effectLst/>
                        </a:rPr>
                        <a:t>7,890</a:t>
                      </a:r>
                      <a:endParaRPr lang="en-US" altLang="zh-CN" sz="2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6131927"/>
                  </a:ext>
                </a:extLst>
              </a:tr>
            </a:tbl>
          </a:graphicData>
        </a:graphic>
      </p:graphicFrame>
    </p:spTree>
    <p:extLst>
      <p:ext uri="{BB962C8B-B14F-4D97-AF65-F5344CB8AC3E}">
        <p14:creationId xmlns:p14="http://schemas.microsoft.com/office/powerpoint/2010/main" val="3342534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sp>
        <p:nvSpPr>
          <p:cNvPr id="19" name="文本框 1">
            <a:extLst>
              <a:ext uri="{FF2B5EF4-FFF2-40B4-BE49-F238E27FC236}">
                <a16:creationId xmlns:a16="http://schemas.microsoft.com/office/drawing/2014/main" id="{0742FCA2-96AC-4062-8CAB-C19CE0D2166A}"/>
              </a:ext>
            </a:extLst>
          </p:cNvPr>
          <p:cNvSpPr txBox="1"/>
          <p:nvPr/>
        </p:nvSpPr>
        <p:spPr>
          <a:xfrm>
            <a:off x="3267075" y="5224463"/>
            <a:ext cx="184150" cy="26511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zh-CN" altLang="en-US" sz="1100"/>
          </a:p>
        </p:txBody>
      </p:sp>
      <p:sp>
        <p:nvSpPr>
          <p:cNvPr id="27" name="文本框 1">
            <a:extLst>
              <a:ext uri="{FF2B5EF4-FFF2-40B4-BE49-F238E27FC236}">
                <a16:creationId xmlns:a16="http://schemas.microsoft.com/office/drawing/2014/main" id="{8B33F4A4-7048-490D-B825-7E8B0EE10B0C}"/>
              </a:ext>
            </a:extLst>
          </p:cNvPr>
          <p:cNvSpPr txBox="1"/>
          <p:nvPr/>
        </p:nvSpPr>
        <p:spPr>
          <a:xfrm>
            <a:off x="4176204" y="3296444"/>
            <a:ext cx="184150" cy="26511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zh-CN" altLang="en-US" sz="1100" dirty="0"/>
          </a:p>
        </p:txBody>
      </p:sp>
      <p:pic>
        <p:nvPicPr>
          <p:cNvPr id="4098" name="Picture 2" descr="https://upload.wikimedia.org/wikipedia/commons/thumb/5/52/TOP500_Supercomputers_by_Country_June_2016.svg/1280px-TOP500_Supercomputers_by_Country_June_2016.svg.png">
            <a:extLst>
              <a:ext uri="{FF2B5EF4-FFF2-40B4-BE49-F238E27FC236}">
                <a16:creationId xmlns:a16="http://schemas.microsoft.com/office/drawing/2014/main" id="{CDF6E5D1-A8DC-4877-9440-3B1C329B0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6" y="993216"/>
            <a:ext cx="7117550" cy="503237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AED23F5-325E-4231-A532-51EDC4DCDA51}"/>
              </a:ext>
            </a:extLst>
          </p:cNvPr>
          <p:cNvSpPr/>
          <p:nvPr/>
        </p:nvSpPr>
        <p:spPr>
          <a:xfrm>
            <a:off x="1220279" y="5915080"/>
            <a:ext cx="6096000" cy="646331"/>
          </a:xfrm>
          <a:prstGeom prst="rect">
            <a:avLst/>
          </a:prstGeom>
        </p:spPr>
        <p:txBody>
          <a:bodyPr>
            <a:spAutoFit/>
          </a:bodyPr>
          <a:lstStyle/>
          <a:p>
            <a:r>
              <a:rPr lang="en-US" altLang="zh-CN" dirty="0">
                <a:solidFill>
                  <a:srgbClr val="222222"/>
                </a:solidFill>
                <a:latin typeface="Arial" panose="020B0604020202020204" pitchFamily="34" charset="0"/>
              </a:rPr>
              <a:t>Distribution of supercomputers in the </a:t>
            </a:r>
            <a:r>
              <a:rPr lang="en-US" altLang="zh-CN" dirty="0">
                <a:solidFill>
                  <a:srgbClr val="0B0080"/>
                </a:solidFill>
                <a:latin typeface="Arial" panose="020B0604020202020204" pitchFamily="34" charset="0"/>
                <a:hlinkClick r:id="rId4" tooltip="TOP500"/>
              </a:rPr>
              <a:t>TOP500</a:t>
            </a:r>
            <a:r>
              <a:rPr lang="en-US" altLang="zh-CN" dirty="0">
                <a:solidFill>
                  <a:srgbClr val="222222"/>
                </a:solidFill>
                <a:latin typeface="Arial" panose="020B0604020202020204" pitchFamily="34" charset="0"/>
              </a:rPr>
              <a:t> list by country, June 2016.</a:t>
            </a:r>
            <a:endParaRPr lang="zh-CN" altLang="en-US" dirty="0"/>
          </a:p>
        </p:txBody>
      </p:sp>
      <p:pic>
        <p:nvPicPr>
          <p:cNvPr id="4" name="图片 3">
            <a:extLst>
              <a:ext uri="{FF2B5EF4-FFF2-40B4-BE49-F238E27FC236}">
                <a16:creationId xmlns:a16="http://schemas.microsoft.com/office/drawing/2014/main" id="{7ED2896B-AF9A-4150-AAE7-7CAABC0BEDAF}"/>
              </a:ext>
            </a:extLst>
          </p:cNvPr>
          <p:cNvPicPr>
            <a:picLocks noChangeAspect="1"/>
          </p:cNvPicPr>
          <p:nvPr/>
        </p:nvPicPr>
        <p:blipFill>
          <a:blip r:embed="rId5"/>
          <a:stretch>
            <a:fillRect/>
          </a:stretch>
        </p:blipFill>
        <p:spPr>
          <a:xfrm>
            <a:off x="7725519" y="1176337"/>
            <a:ext cx="3990975" cy="3286125"/>
          </a:xfrm>
          <a:prstGeom prst="rect">
            <a:avLst/>
          </a:prstGeom>
        </p:spPr>
      </p:pic>
      <p:sp>
        <p:nvSpPr>
          <p:cNvPr id="5" name="文本框 4">
            <a:extLst>
              <a:ext uri="{FF2B5EF4-FFF2-40B4-BE49-F238E27FC236}">
                <a16:creationId xmlns:a16="http://schemas.microsoft.com/office/drawing/2014/main" id="{95641DB6-6F91-48C1-B016-E43DCC511F5C}"/>
              </a:ext>
            </a:extLst>
          </p:cNvPr>
          <p:cNvSpPr txBox="1"/>
          <p:nvPr/>
        </p:nvSpPr>
        <p:spPr>
          <a:xfrm>
            <a:off x="10138873" y="4462462"/>
            <a:ext cx="1710084" cy="369332"/>
          </a:xfrm>
          <a:prstGeom prst="rect">
            <a:avLst/>
          </a:prstGeom>
          <a:noFill/>
        </p:spPr>
        <p:txBody>
          <a:bodyPr wrap="none" rtlCol="0">
            <a:spAutoFit/>
          </a:bodyPr>
          <a:lstStyle/>
          <a:p>
            <a:r>
              <a:rPr lang="en-US" altLang="zh-CN" dirty="0"/>
              <a:t>Up to June 2018</a:t>
            </a:r>
            <a:endParaRPr lang="zh-CN" altLang="en-US" dirty="0"/>
          </a:p>
        </p:txBody>
      </p:sp>
    </p:spTree>
    <p:extLst>
      <p:ext uri="{BB962C8B-B14F-4D97-AF65-F5344CB8AC3E}">
        <p14:creationId xmlns:p14="http://schemas.microsoft.com/office/powerpoint/2010/main" val="640226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sp>
        <p:nvSpPr>
          <p:cNvPr id="19" name="文本框 1">
            <a:extLst>
              <a:ext uri="{FF2B5EF4-FFF2-40B4-BE49-F238E27FC236}">
                <a16:creationId xmlns:a16="http://schemas.microsoft.com/office/drawing/2014/main" id="{0742FCA2-96AC-4062-8CAB-C19CE0D2166A}"/>
              </a:ext>
            </a:extLst>
          </p:cNvPr>
          <p:cNvSpPr txBox="1"/>
          <p:nvPr/>
        </p:nvSpPr>
        <p:spPr>
          <a:xfrm>
            <a:off x="3267075" y="5224463"/>
            <a:ext cx="184150" cy="26511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zh-CN" altLang="en-US" sz="1100"/>
          </a:p>
        </p:txBody>
      </p:sp>
      <p:sp>
        <p:nvSpPr>
          <p:cNvPr id="27" name="文本框 1">
            <a:extLst>
              <a:ext uri="{FF2B5EF4-FFF2-40B4-BE49-F238E27FC236}">
                <a16:creationId xmlns:a16="http://schemas.microsoft.com/office/drawing/2014/main" id="{8B33F4A4-7048-490D-B825-7E8B0EE10B0C}"/>
              </a:ext>
            </a:extLst>
          </p:cNvPr>
          <p:cNvSpPr txBox="1"/>
          <p:nvPr/>
        </p:nvSpPr>
        <p:spPr>
          <a:xfrm>
            <a:off x="4176204" y="3296444"/>
            <a:ext cx="184150" cy="26511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zh-CN" altLang="en-US" sz="1100" dirty="0"/>
          </a:p>
        </p:txBody>
      </p:sp>
      <p:sp>
        <p:nvSpPr>
          <p:cNvPr id="6" name="矩形 5">
            <a:extLst>
              <a:ext uri="{FF2B5EF4-FFF2-40B4-BE49-F238E27FC236}">
                <a16:creationId xmlns:a16="http://schemas.microsoft.com/office/drawing/2014/main" id="{32E280AA-0131-47DB-A809-B268367BF585}"/>
              </a:ext>
            </a:extLst>
          </p:cNvPr>
          <p:cNvSpPr/>
          <p:nvPr/>
        </p:nvSpPr>
        <p:spPr>
          <a:xfrm>
            <a:off x="807389" y="1825624"/>
            <a:ext cx="4817708" cy="4154984"/>
          </a:xfrm>
          <a:prstGeom prst="rect">
            <a:avLst/>
          </a:prstGeom>
        </p:spPr>
        <p:txBody>
          <a:bodyPr wrap="square">
            <a:spAutoFit/>
          </a:bodyPr>
          <a:lstStyle/>
          <a:p>
            <a:pPr marL="285750" indent="-285750">
              <a:buFont typeface="Arial" panose="020B0604020202020204" pitchFamily="34" charset="0"/>
              <a:buChar char="•"/>
            </a:pPr>
            <a:r>
              <a:rPr lang="en-US" altLang="zh-CN" sz="2400" dirty="0">
                <a:solidFill>
                  <a:srgbClr val="222222"/>
                </a:solidFill>
                <a:latin typeface="Arial" panose="020B0604020202020204" pitchFamily="34" charset="0"/>
              </a:rPr>
              <a:t>the world's fastest supercomputer for two years, from June 2016 to June 2018</a:t>
            </a:r>
          </a:p>
          <a:p>
            <a:pPr marL="285750" indent="-285750">
              <a:buFont typeface="Arial" panose="020B0604020202020204" pitchFamily="34" charset="0"/>
              <a:buChar char="•"/>
            </a:pPr>
            <a:r>
              <a:rPr lang="en-US" altLang="zh-CN" sz="2400" dirty="0"/>
              <a:t>nearly three times as fast as the previous </a:t>
            </a:r>
            <a:r>
              <a:rPr lang="en-US" altLang="zh-CN" sz="2400" dirty="0">
                <a:hlinkClick r:id="rId3" tooltip="Tianhe-2"/>
              </a:rPr>
              <a:t>Tianhe-2</a:t>
            </a:r>
            <a:r>
              <a:rPr lang="en-US" altLang="zh-CN" sz="2400" dirty="0"/>
              <a:t>, which ran at 34 petaflops. </a:t>
            </a:r>
          </a:p>
          <a:p>
            <a:pPr marL="285750" indent="-285750">
              <a:buFont typeface="Arial" panose="020B0604020202020204" pitchFamily="34" charset="0"/>
              <a:buChar char="•"/>
            </a:pPr>
            <a:r>
              <a:rPr lang="en-US" altLang="zh-CN" sz="2400" dirty="0"/>
              <a:t>1.45 GHz (3.06 </a:t>
            </a:r>
            <a:r>
              <a:rPr lang="en-US" altLang="zh-CN" sz="2400" dirty="0" err="1"/>
              <a:t>TFlops</a:t>
            </a:r>
            <a:r>
              <a:rPr lang="en-US" altLang="zh-CN" sz="2400" dirty="0"/>
              <a:t> single CPU, 105 PFLOPS LINPACK, 125 PFLOPS peak)</a:t>
            </a:r>
          </a:p>
          <a:p>
            <a:pPr marL="285750" indent="-285750">
              <a:buFont typeface="Arial" panose="020B0604020202020204" pitchFamily="34" charset="0"/>
              <a:buChar char="•"/>
            </a:pPr>
            <a:r>
              <a:rPr lang="en-US" altLang="zh-CN" sz="2400" dirty="0"/>
              <a:t>10,649,600 CPU cores</a:t>
            </a:r>
          </a:p>
          <a:p>
            <a:pPr marL="285750" indent="-285750">
              <a:buFont typeface="Arial" panose="020B0604020202020204" pitchFamily="34" charset="0"/>
              <a:buChar char="•"/>
            </a:pPr>
            <a:r>
              <a:rPr lang="en-US" altLang="zh-CN" sz="2400" dirty="0"/>
              <a:t>20PB storage</a:t>
            </a:r>
            <a:endParaRPr lang="zh-CN" altLang="en-US" sz="2400" dirty="0"/>
          </a:p>
        </p:txBody>
      </p:sp>
      <p:sp>
        <p:nvSpPr>
          <p:cNvPr id="17" name="Title 1">
            <a:extLst>
              <a:ext uri="{FF2B5EF4-FFF2-40B4-BE49-F238E27FC236}">
                <a16:creationId xmlns:a16="http://schemas.microsoft.com/office/drawing/2014/main" id="{9CFC890E-354C-43E7-B082-3C940C89D639}"/>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Sunway </a:t>
            </a:r>
            <a:r>
              <a:rPr lang="en-US" altLang="zh-CN" sz="4400" dirty="0" err="1">
                <a:solidFill>
                  <a:srgbClr val="FF0000"/>
                </a:solidFill>
                <a:latin typeface="Times New Roman" panose="02020603050405020304" pitchFamily="18" charset="0"/>
                <a:cs typeface="Times New Roman" panose="02020603050405020304" pitchFamily="18" charset="0"/>
              </a:rPr>
              <a:t>TaihuLight</a:t>
            </a:r>
            <a:endParaRPr lang="en-US" altLang="zh-CN" sz="4400" dirty="0">
              <a:solidFill>
                <a:srgbClr val="FF0000"/>
              </a:solidFill>
              <a:latin typeface="Times New Roman" panose="02020603050405020304" pitchFamily="18" charset="0"/>
              <a:cs typeface="Times New Roman" panose="02020603050405020304" pitchFamily="18" charset="0"/>
            </a:endParaRPr>
          </a:p>
        </p:txBody>
      </p:sp>
      <p:pic>
        <p:nvPicPr>
          <p:cNvPr id="4104" name="Picture 8" descr="Image result for Sunway TaihuLight">
            <a:extLst>
              <a:ext uri="{FF2B5EF4-FFF2-40B4-BE49-F238E27FC236}">
                <a16:creationId xmlns:a16="http://schemas.microsoft.com/office/drawing/2014/main" id="{4045C84E-BF56-44FF-85E6-C10204E42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097" y="2006514"/>
            <a:ext cx="58674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441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Machine Learning</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pic>
        <p:nvPicPr>
          <p:cNvPr id="7170" name="Picture 2" descr="Image result for neural network">
            <a:extLst>
              <a:ext uri="{FF2B5EF4-FFF2-40B4-BE49-F238E27FC236}">
                <a16:creationId xmlns:a16="http://schemas.microsoft.com/office/drawing/2014/main" id="{3713836D-CF2A-4656-A837-DD4C67802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741" y="1825624"/>
            <a:ext cx="4704154" cy="307153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DD464BA-C183-4FFD-AE90-33B859839B4B}"/>
              </a:ext>
            </a:extLst>
          </p:cNvPr>
          <p:cNvSpPr/>
          <p:nvPr/>
        </p:nvSpPr>
        <p:spPr>
          <a:xfrm>
            <a:off x="553645" y="1456293"/>
            <a:ext cx="6256095" cy="4401205"/>
          </a:xfrm>
          <a:prstGeom prst="rect">
            <a:avLst/>
          </a:prstGeom>
        </p:spPr>
        <p:txBody>
          <a:bodyPr wrap="square">
            <a:spAutoFit/>
          </a:bodyPr>
          <a:lstStyle/>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Use</a:t>
            </a:r>
            <a:r>
              <a:rPr lang="zh-CN" altLang="en-US" sz="2800" dirty="0">
                <a:latin typeface="Times New Roman" panose="02020603050405020304" pitchFamily="18" charset="0"/>
                <a:cs typeface="Times New Roman" panose="02020603050405020304" pitchFamily="18" charset="0"/>
              </a:rPr>
              <a:t> machine learning methods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design materials and chemical molecules</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accelerat</a:t>
            </a:r>
            <a:r>
              <a:rPr lang="en-US" altLang="zh-CN" sz="2800" dirty="0" err="1">
                <a:latin typeface="Times New Roman" panose="02020603050405020304" pitchFamily="18" charset="0"/>
                <a:cs typeface="Times New Roman" panose="02020603050405020304" pitchFamily="18" charset="0"/>
              </a:rPr>
              <a:t>ing</a:t>
            </a:r>
            <a:r>
              <a:rPr lang="zh-CN" altLang="en-US" sz="2800" dirty="0">
                <a:latin typeface="Times New Roman" panose="02020603050405020304" pitchFamily="18" charset="0"/>
                <a:cs typeface="Times New Roman" panose="02020603050405020304" pitchFamily="18" charset="0"/>
              </a:rPr>
              <a:t> the discovery of materials and drugs</a:t>
            </a:r>
            <a:endParaRPr lang="en-US" altLang="zh-C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Judge and characterize a phase transition, serve as a quantum many-body wave function or the like.</a:t>
            </a: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The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combination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the machine learning methods and traditional methods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040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rgbClr val="FF0000"/>
                </a:solidFill>
              </a:rPr>
              <a:t>Application fields</a:t>
            </a:r>
            <a:r>
              <a:rPr lang="zh-CN" altLang="en-US" sz="4800" dirty="0">
                <a:solidFill>
                  <a:srgbClr val="FF0000"/>
                </a:solidFill>
              </a:rPr>
              <a:t> </a:t>
            </a:r>
            <a:r>
              <a:rPr lang="en-US" altLang="zh-CN" sz="4800" dirty="0">
                <a:solidFill>
                  <a:srgbClr val="FF0000"/>
                </a:solidFill>
              </a:rPr>
              <a:t>in</a:t>
            </a:r>
            <a:r>
              <a:rPr lang="zh-CN" altLang="en-US" sz="4800" dirty="0">
                <a:solidFill>
                  <a:srgbClr val="FF0000"/>
                </a:solidFill>
              </a:rPr>
              <a:t> </a:t>
            </a:r>
            <a:r>
              <a:rPr lang="en-US" altLang="zh-CN" sz="4800" dirty="0">
                <a:solidFill>
                  <a:srgbClr val="FF0000"/>
                </a:solidFill>
              </a:rPr>
              <a:t>physics</a:t>
            </a:r>
            <a:endParaRPr lang="en-US" sz="4800" dirty="0">
              <a:solidFill>
                <a:srgbClr val="FF00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800" dirty="0"/>
              <a:t>Cosmology</a:t>
            </a:r>
          </a:p>
          <a:p>
            <a:pPr marL="457200" indent="-457200" algn="l">
              <a:buFont typeface="Arial" panose="020B0604020202020204" pitchFamily="34" charset="0"/>
              <a:buChar char="•"/>
            </a:pPr>
            <a:r>
              <a:rPr lang="en-US" altLang="zh-CN" sz="2800" dirty="0"/>
              <a:t>Particle</a:t>
            </a:r>
            <a:r>
              <a:rPr lang="zh-CN" altLang="en-US" sz="2800" dirty="0"/>
              <a:t> </a:t>
            </a:r>
            <a:r>
              <a:rPr lang="en-US" altLang="zh-CN" sz="2800" dirty="0"/>
              <a:t>physics</a:t>
            </a:r>
          </a:p>
          <a:p>
            <a:pPr marL="457200" indent="-457200" algn="l">
              <a:buFont typeface="Arial" panose="020B0604020202020204" pitchFamily="34" charset="0"/>
              <a:buChar char="•"/>
            </a:pPr>
            <a:r>
              <a:rPr lang="en-US" altLang="zh-CN" sz="2800" dirty="0"/>
              <a:t>Nuclear</a:t>
            </a:r>
            <a:r>
              <a:rPr lang="zh-CN" altLang="en-US" sz="2800" dirty="0"/>
              <a:t> </a:t>
            </a:r>
            <a:r>
              <a:rPr lang="en-US" altLang="zh-CN" sz="2800" dirty="0"/>
              <a:t>physics</a:t>
            </a:r>
          </a:p>
          <a:p>
            <a:pPr marL="457200" indent="-457200" algn="l">
              <a:buFont typeface="Arial" panose="020B0604020202020204" pitchFamily="34" charset="0"/>
              <a:buChar char="•"/>
            </a:pPr>
            <a:r>
              <a:rPr lang="en-US" altLang="zh-CN" sz="2800" dirty="0"/>
              <a:t>Plasma</a:t>
            </a:r>
            <a:r>
              <a:rPr lang="zh-CN" altLang="en-US" sz="2800" dirty="0"/>
              <a:t> </a:t>
            </a:r>
            <a:r>
              <a:rPr lang="en-US" altLang="zh-CN" sz="2800" dirty="0"/>
              <a:t>physics</a:t>
            </a:r>
          </a:p>
          <a:p>
            <a:pPr marL="457200" indent="-457200" algn="l">
              <a:buFont typeface="Arial" panose="020B0604020202020204" pitchFamily="34" charset="0"/>
              <a:buChar char="•"/>
            </a:pPr>
            <a:r>
              <a:rPr lang="en-US" altLang="zh-CN" sz="2800" dirty="0"/>
              <a:t>Condensed</a:t>
            </a:r>
            <a:r>
              <a:rPr lang="zh-CN" altLang="en-US" sz="2800" dirty="0"/>
              <a:t> </a:t>
            </a:r>
            <a:r>
              <a:rPr lang="en-US" altLang="zh-CN" sz="2800" dirty="0"/>
              <a:t>matter</a:t>
            </a:r>
            <a:r>
              <a:rPr lang="zh-CN" altLang="en-US" sz="2800" dirty="0"/>
              <a:t> </a:t>
            </a:r>
            <a:r>
              <a:rPr lang="en-US" altLang="zh-CN" sz="2800" dirty="0"/>
              <a:t>physics</a:t>
            </a:r>
          </a:p>
          <a:p>
            <a:pPr marL="457200" indent="-457200" algn="l">
              <a:buFont typeface="Arial" panose="020B0604020202020204" pitchFamily="34" charset="0"/>
              <a:buChar char="•"/>
            </a:pPr>
            <a:r>
              <a:rPr lang="en-US" altLang="zh-CN" sz="2800" dirty="0"/>
              <a:t>Optics</a:t>
            </a:r>
          </a:p>
          <a:p>
            <a:pPr marL="457200" indent="-457200" algn="l">
              <a:buFont typeface="Arial" panose="020B0604020202020204" pitchFamily="34" charset="0"/>
              <a:buChar char="•"/>
            </a:pPr>
            <a:r>
              <a:rPr lang="en-US" altLang="zh-CN" sz="2800" dirty="0"/>
              <a:t>Atomic</a:t>
            </a:r>
            <a:r>
              <a:rPr lang="zh-CN" altLang="en-US" sz="2800" dirty="0"/>
              <a:t> </a:t>
            </a:r>
            <a:r>
              <a:rPr lang="en-US" altLang="zh-CN" sz="2800" dirty="0"/>
              <a:t>and</a:t>
            </a:r>
            <a:r>
              <a:rPr lang="zh-CN" altLang="en-US" sz="2800" dirty="0"/>
              <a:t> </a:t>
            </a:r>
            <a:r>
              <a:rPr lang="en-US" altLang="zh-CN" sz="2800" dirty="0"/>
              <a:t>molecular</a:t>
            </a:r>
            <a:r>
              <a:rPr lang="zh-CN" altLang="en-US" sz="2800" dirty="0"/>
              <a:t> </a:t>
            </a:r>
            <a:r>
              <a:rPr lang="en-US" altLang="zh-CN" sz="2800" dirty="0"/>
              <a:t>physics</a:t>
            </a:r>
          </a:p>
        </p:txBody>
      </p:sp>
      <p:pic>
        <p:nvPicPr>
          <p:cNvPr id="9" name="Picture 8">
            <a:extLst>
              <a:ext uri="{FF2B5EF4-FFF2-40B4-BE49-F238E27FC236}">
                <a16:creationId xmlns:a16="http://schemas.microsoft.com/office/drawing/2014/main" id="{42C71AD7-900C-8148-8B9C-2CE3B6024448}"/>
              </a:ext>
            </a:extLst>
          </p:cNvPr>
          <p:cNvPicPr>
            <a:picLocks noChangeAspect="1"/>
          </p:cNvPicPr>
          <p:nvPr/>
        </p:nvPicPr>
        <p:blipFill>
          <a:blip r:embed="rId3"/>
          <a:stretch>
            <a:fillRect/>
          </a:stretch>
        </p:blipFill>
        <p:spPr>
          <a:xfrm>
            <a:off x="6389271" y="1396606"/>
            <a:ext cx="5545093" cy="5461394"/>
          </a:xfrm>
          <a:prstGeom prst="rect">
            <a:avLst/>
          </a:prstGeom>
        </p:spPr>
      </p:pic>
    </p:spTree>
    <p:extLst>
      <p:ext uri="{BB962C8B-B14F-4D97-AF65-F5344CB8AC3E}">
        <p14:creationId xmlns:p14="http://schemas.microsoft.com/office/powerpoint/2010/main" val="900683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Computer Simulation</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sp>
        <p:nvSpPr>
          <p:cNvPr id="2" name="矩形 1">
            <a:extLst>
              <a:ext uri="{FF2B5EF4-FFF2-40B4-BE49-F238E27FC236}">
                <a16:creationId xmlns:a16="http://schemas.microsoft.com/office/drawing/2014/main" id="{B68C6BF7-07FF-47D3-B2DC-63C85E0ED0CC}"/>
              </a:ext>
            </a:extLst>
          </p:cNvPr>
          <p:cNvSpPr/>
          <p:nvPr/>
        </p:nvSpPr>
        <p:spPr>
          <a:xfrm>
            <a:off x="838200" y="1559442"/>
            <a:ext cx="10515600" cy="32465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restore the description and simulation of the nature of objective things.</a:t>
            </a:r>
            <a:endParaRPr lang="en-US" altLang="zh-CN" sz="2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no measurement error, systematic error and no interference problem of the test probe</a:t>
            </a:r>
          </a:p>
          <a:p>
            <a:pPr marL="285750" indent="-285750">
              <a:lnSpc>
                <a:spcPct val="150000"/>
              </a:lnSpc>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free selection parameters</a:t>
            </a:r>
          </a:p>
          <a:p>
            <a:pPr marL="285750" indent="-285750">
              <a:lnSpc>
                <a:spcPct val="150000"/>
              </a:lnSpc>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plays a role in matching and even leading experimental physics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751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6" name="Title 1">
            <a:extLst>
              <a:ext uri="{FF2B5EF4-FFF2-40B4-BE49-F238E27FC236}">
                <a16:creationId xmlns:a16="http://schemas.microsoft.com/office/drawing/2014/main" id="{08040326-82CA-1B41-8BDE-0C619D253EEA}"/>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Sub-fields</a:t>
            </a:r>
          </a:p>
        </p:txBody>
      </p:sp>
      <p:sp>
        <p:nvSpPr>
          <p:cNvPr id="3" name="Rectangle 2">
            <a:extLst>
              <a:ext uri="{FF2B5EF4-FFF2-40B4-BE49-F238E27FC236}">
                <a16:creationId xmlns:a16="http://schemas.microsoft.com/office/drawing/2014/main" id="{5CBC81FB-E076-C74E-9489-F57883A23F2D}"/>
              </a:ext>
            </a:extLst>
          </p:cNvPr>
          <p:cNvSpPr/>
          <p:nvPr/>
        </p:nvSpPr>
        <p:spPr>
          <a:xfrm>
            <a:off x="838200" y="1874728"/>
            <a:ext cx="8305800" cy="4539191"/>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Statistical physics</a:t>
            </a:r>
            <a:endParaRPr lang="en-US" altLang="zh-CN" sz="28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Condensed matter physics</a:t>
            </a:r>
          </a:p>
          <a:p>
            <a:pPr marL="457200" indent="-457200">
              <a:lnSpc>
                <a:spcPct val="150000"/>
              </a:lnSpc>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Soft condensed matter physics</a:t>
            </a:r>
          </a:p>
          <a:p>
            <a:pPr marL="457200" indent="-457200">
              <a:lnSpc>
                <a:spcPct val="150000"/>
              </a:lnSpc>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Atomic and molecular physics</a:t>
            </a:r>
          </a:p>
          <a:p>
            <a:pPr marL="457200" indent="-457200">
              <a:lnSpc>
                <a:spcPct val="150000"/>
              </a:lnSpc>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Nuclear physics</a:t>
            </a:r>
          </a:p>
          <a:p>
            <a:pPr marL="457200" indent="-457200">
              <a:lnSpc>
                <a:spcPct val="150000"/>
              </a:lnSpc>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High energy physics</a:t>
            </a:r>
          </a:p>
          <a:p>
            <a:pPr marL="457200" indent="-457200">
              <a:lnSpc>
                <a:spcPct val="150000"/>
              </a:lnSpc>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Plasma physics</a:t>
            </a:r>
          </a:p>
        </p:txBody>
      </p:sp>
    </p:spTree>
    <p:extLst>
      <p:ext uri="{BB962C8B-B14F-4D97-AF65-F5344CB8AC3E}">
        <p14:creationId xmlns:p14="http://schemas.microsoft.com/office/powerpoint/2010/main" val="3086240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358225" y="543182"/>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1" name="Title 1">
            <a:extLst>
              <a:ext uri="{FF2B5EF4-FFF2-40B4-BE49-F238E27FC236}">
                <a16:creationId xmlns:a16="http://schemas.microsoft.com/office/drawing/2014/main" id="{BB59DCC2-8467-1646-99B3-5CD44966AEE8}"/>
              </a:ext>
            </a:extLst>
          </p:cNvPr>
          <p:cNvSpPr txBox="1">
            <a:spLocks/>
          </p:cNvSpPr>
          <p:nvPr/>
        </p:nvSpPr>
        <p:spPr>
          <a:xfrm>
            <a:off x="838199" y="130730"/>
            <a:ext cx="10995575" cy="20870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rgbClr val="FF0000"/>
                </a:solidFill>
                <a:latin typeface="Times New Roman" panose="02020603050405020304" pitchFamily="18" charset="0"/>
                <a:cs typeface="Times New Roman" panose="02020603050405020304" pitchFamily="18" charset="0"/>
              </a:rPr>
              <a:t>1. Statistical Physics: Monte Carlo methods</a:t>
            </a:r>
          </a:p>
          <a:p>
            <a:endParaRPr lang="en-US" sz="4800" dirty="0">
              <a:solidFill>
                <a:srgbClr val="FF0000"/>
              </a:solidFill>
              <a:latin typeface="Times New Roman" panose="02020603050405020304" pitchFamily="18" charset="0"/>
              <a:cs typeface="Times New Roman" panose="02020603050405020304" pitchFamily="18" charset="0"/>
            </a:endParaRPr>
          </a:p>
        </p:txBody>
      </p:sp>
      <p:sp>
        <p:nvSpPr>
          <p:cNvPr id="171" name="Freeform 154"/>
          <p:cNvSpPr>
            <a:spLocks/>
          </p:cNvSpPr>
          <p:nvPr/>
        </p:nvSpPr>
        <p:spPr bwMode="auto">
          <a:xfrm>
            <a:off x="1331118" y="2589269"/>
            <a:ext cx="4248150" cy="3960812"/>
          </a:xfrm>
          <a:custGeom>
            <a:avLst/>
            <a:gdLst>
              <a:gd name="T0" fmla="*/ 2147483647 w 1798"/>
              <a:gd name="T1" fmla="*/ 2147483647 h 1376"/>
              <a:gd name="T2" fmla="*/ 2147483647 w 1798"/>
              <a:gd name="T3" fmla="*/ 2147483647 h 1376"/>
              <a:gd name="T4" fmla="*/ 2147483647 w 1798"/>
              <a:gd name="T5" fmla="*/ 2147483647 h 1376"/>
              <a:gd name="T6" fmla="*/ 2147483647 w 1798"/>
              <a:gd name="T7" fmla="*/ 2147483647 h 1376"/>
              <a:gd name="T8" fmla="*/ 2147483647 w 1798"/>
              <a:gd name="T9" fmla="*/ 2147483647 h 1376"/>
              <a:gd name="T10" fmla="*/ 2147483647 w 1798"/>
              <a:gd name="T11" fmla="*/ 2147483647 h 1376"/>
              <a:gd name="T12" fmla="*/ 2147483647 w 1798"/>
              <a:gd name="T13" fmla="*/ 2147483647 h 1376"/>
              <a:gd name="T14" fmla="*/ 2147483647 w 1798"/>
              <a:gd name="T15" fmla="*/ 2147483647 h 1376"/>
              <a:gd name="T16" fmla="*/ 2147483647 w 1798"/>
              <a:gd name="T17" fmla="*/ 2147483647 h 1376"/>
              <a:gd name="T18" fmla="*/ 2147483647 w 1798"/>
              <a:gd name="T19" fmla="*/ 2147483647 h 1376"/>
              <a:gd name="T20" fmla="*/ 2147483647 w 1798"/>
              <a:gd name="T21" fmla="*/ 2147483647 h 1376"/>
              <a:gd name="T22" fmla="*/ 2147483647 w 1798"/>
              <a:gd name="T23" fmla="*/ 2147483647 h 1376"/>
              <a:gd name="T24" fmla="*/ 2147483647 w 1798"/>
              <a:gd name="T25" fmla="*/ 2147483647 h 1376"/>
              <a:gd name="T26" fmla="*/ 2147483647 w 1798"/>
              <a:gd name="T27" fmla="*/ 2147483647 h 1376"/>
              <a:gd name="T28" fmla="*/ 2147483647 w 1798"/>
              <a:gd name="T29" fmla="*/ 2147483647 h 1376"/>
              <a:gd name="T30" fmla="*/ 2147483647 w 1798"/>
              <a:gd name="T31" fmla="*/ 2147483647 h 1376"/>
              <a:gd name="T32" fmla="*/ 2147483647 w 1798"/>
              <a:gd name="T33" fmla="*/ 2147483647 h 1376"/>
              <a:gd name="T34" fmla="*/ 2147483647 w 1798"/>
              <a:gd name="T35" fmla="*/ 2147483647 h 1376"/>
              <a:gd name="T36" fmla="*/ 2147483647 w 1798"/>
              <a:gd name="T37" fmla="*/ 2147483647 h 13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98"/>
              <a:gd name="T58" fmla="*/ 0 h 1376"/>
              <a:gd name="T59" fmla="*/ 1798 w 1798"/>
              <a:gd name="T60" fmla="*/ 1376 h 13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98" h="1376">
                <a:moveTo>
                  <a:pt x="408" y="143"/>
                </a:moveTo>
                <a:cubicBezTo>
                  <a:pt x="491" y="83"/>
                  <a:pt x="627" y="14"/>
                  <a:pt x="725" y="7"/>
                </a:cubicBezTo>
                <a:cubicBezTo>
                  <a:pt x="823" y="0"/>
                  <a:pt x="929" y="75"/>
                  <a:pt x="997" y="98"/>
                </a:cubicBezTo>
                <a:cubicBezTo>
                  <a:pt x="1065" y="121"/>
                  <a:pt x="1028" y="120"/>
                  <a:pt x="1134" y="143"/>
                </a:cubicBezTo>
                <a:cubicBezTo>
                  <a:pt x="1240" y="166"/>
                  <a:pt x="1565" y="189"/>
                  <a:pt x="1633" y="234"/>
                </a:cubicBezTo>
                <a:cubicBezTo>
                  <a:pt x="1701" y="279"/>
                  <a:pt x="1527" y="333"/>
                  <a:pt x="1542" y="416"/>
                </a:cubicBezTo>
                <a:cubicBezTo>
                  <a:pt x="1557" y="499"/>
                  <a:pt x="1693" y="650"/>
                  <a:pt x="1723" y="733"/>
                </a:cubicBezTo>
                <a:cubicBezTo>
                  <a:pt x="1753" y="816"/>
                  <a:pt x="1798" y="869"/>
                  <a:pt x="1723" y="914"/>
                </a:cubicBezTo>
                <a:cubicBezTo>
                  <a:pt x="1648" y="959"/>
                  <a:pt x="1338" y="960"/>
                  <a:pt x="1270" y="1005"/>
                </a:cubicBezTo>
                <a:cubicBezTo>
                  <a:pt x="1202" y="1050"/>
                  <a:pt x="1353" y="1127"/>
                  <a:pt x="1315" y="1187"/>
                </a:cubicBezTo>
                <a:cubicBezTo>
                  <a:pt x="1277" y="1247"/>
                  <a:pt x="1164" y="1376"/>
                  <a:pt x="1043" y="1368"/>
                </a:cubicBezTo>
                <a:cubicBezTo>
                  <a:pt x="922" y="1360"/>
                  <a:pt x="710" y="1194"/>
                  <a:pt x="589" y="1141"/>
                </a:cubicBezTo>
                <a:cubicBezTo>
                  <a:pt x="468" y="1088"/>
                  <a:pt x="408" y="1059"/>
                  <a:pt x="317" y="1051"/>
                </a:cubicBezTo>
                <a:cubicBezTo>
                  <a:pt x="226" y="1043"/>
                  <a:pt x="90" y="1134"/>
                  <a:pt x="45" y="1096"/>
                </a:cubicBezTo>
                <a:cubicBezTo>
                  <a:pt x="0" y="1058"/>
                  <a:pt x="45" y="915"/>
                  <a:pt x="45" y="824"/>
                </a:cubicBezTo>
                <a:cubicBezTo>
                  <a:pt x="45" y="733"/>
                  <a:pt x="45" y="628"/>
                  <a:pt x="45" y="552"/>
                </a:cubicBezTo>
                <a:cubicBezTo>
                  <a:pt x="45" y="476"/>
                  <a:pt x="15" y="400"/>
                  <a:pt x="45" y="370"/>
                </a:cubicBezTo>
                <a:cubicBezTo>
                  <a:pt x="75" y="340"/>
                  <a:pt x="166" y="408"/>
                  <a:pt x="226" y="370"/>
                </a:cubicBezTo>
                <a:cubicBezTo>
                  <a:pt x="286" y="332"/>
                  <a:pt x="325" y="203"/>
                  <a:pt x="408" y="143"/>
                </a:cubicBezTo>
                <a:close/>
              </a:path>
            </a:pathLst>
          </a:custGeom>
          <a:solidFill>
            <a:schemeClr val="accent1"/>
          </a:solidFill>
          <a:ln w="9525">
            <a:solidFill>
              <a:schemeClr val="tx1"/>
            </a:solidFill>
            <a:round/>
            <a:headEnd/>
            <a:tailEnd/>
          </a:ln>
        </p:spPr>
        <p:txBody>
          <a:bodyPr/>
          <a:lstStyle/>
          <a:p>
            <a:endParaRPr lang="zh-CN" altLang="en-US"/>
          </a:p>
        </p:txBody>
      </p:sp>
      <p:sp>
        <p:nvSpPr>
          <p:cNvPr id="172" name="Rectangle 5"/>
          <p:cNvSpPr>
            <a:spLocks noChangeArrowheads="1"/>
          </p:cNvSpPr>
          <p:nvPr/>
        </p:nvSpPr>
        <p:spPr bwMode="auto">
          <a:xfrm>
            <a:off x="1115218" y="2446394"/>
            <a:ext cx="4608513" cy="4176712"/>
          </a:xfrm>
          <a:prstGeom prst="rect">
            <a:avLst/>
          </a:prstGeom>
          <a:solidFill>
            <a:schemeClr val="bg1">
              <a:alpha val="0"/>
            </a:schemeClr>
          </a:solidFill>
          <a:ln w="15875">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73" name="Group 35"/>
          <p:cNvGrpSpPr>
            <a:grpSpLocks/>
          </p:cNvGrpSpPr>
          <p:nvPr/>
        </p:nvGrpSpPr>
        <p:grpSpPr bwMode="auto">
          <a:xfrm>
            <a:off x="1259681" y="2517831"/>
            <a:ext cx="4103687" cy="3600450"/>
            <a:chOff x="1655" y="1253"/>
            <a:chExt cx="2585" cy="2268"/>
          </a:xfrm>
        </p:grpSpPr>
        <p:sp>
          <p:nvSpPr>
            <p:cNvPr id="174" name="Oval 6"/>
            <p:cNvSpPr>
              <a:spLocks noChangeArrowheads="1"/>
            </p:cNvSpPr>
            <p:nvPr/>
          </p:nvSpPr>
          <p:spPr bwMode="auto">
            <a:xfrm>
              <a:off x="2109" y="1661"/>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 name="Oval 7"/>
            <p:cNvSpPr>
              <a:spLocks noChangeArrowheads="1"/>
            </p:cNvSpPr>
            <p:nvPr/>
          </p:nvSpPr>
          <p:spPr bwMode="auto">
            <a:xfrm>
              <a:off x="2472" y="1752"/>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6" name="Oval 8"/>
            <p:cNvSpPr>
              <a:spLocks noChangeArrowheads="1"/>
            </p:cNvSpPr>
            <p:nvPr/>
          </p:nvSpPr>
          <p:spPr bwMode="auto">
            <a:xfrm>
              <a:off x="3198" y="1434"/>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7" name="Oval 9"/>
            <p:cNvSpPr>
              <a:spLocks noChangeArrowheads="1"/>
            </p:cNvSpPr>
            <p:nvPr/>
          </p:nvSpPr>
          <p:spPr bwMode="auto">
            <a:xfrm>
              <a:off x="3107" y="2659"/>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8" name="Oval 10"/>
            <p:cNvSpPr>
              <a:spLocks noChangeArrowheads="1"/>
            </p:cNvSpPr>
            <p:nvPr/>
          </p:nvSpPr>
          <p:spPr bwMode="auto">
            <a:xfrm>
              <a:off x="2426" y="1616"/>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9" name="Oval 11"/>
            <p:cNvSpPr>
              <a:spLocks noChangeArrowheads="1"/>
            </p:cNvSpPr>
            <p:nvPr/>
          </p:nvSpPr>
          <p:spPr bwMode="auto">
            <a:xfrm>
              <a:off x="3833" y="1253"/>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 name="Oval 12"/>
            <p:cNvSpPr>
              <a:spLocks noChangeArrowheads="1"/>
            </p:cNvSpPr>
            <p:nvPr/>
          </p:nvSpPr>
          <p:spPr bwMode="auto">
            <a:xfrm>
              <a:off x="3787" y="2114"/>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1" name="Oval 13"/>
            <p:cNvSpPr>
              <a:spLocks noChangeArrowheads="1"/>
            </p:cNvSpPr>
            <p:nvPr/>
          </p:nvSpPr>
          <p:spPr bwMode="auto">
            <a:xfrm>
              <a:off x="2789" y="2387"/>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2" name="Oval 14"/>
            <p:cNvSpPr>
              <a:spLocks noChangeArrowheads="1"/>
            </p:cNvSpPr>
            <p:nvPr/>
          </p:nvSpPr>
          <p:spPr bwMode="auto">
            <a:xfrm>
              <a:off x="1746" y="3294"/>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3" name="Oval 15"/>
            <p:cNvSpPr>
              <a:spLocks noChangeArrowheads="1"/>
            </p:cNvSpPr>
            <p:nvPr/>
          </p:nvSpPr>
          <p:spPr bwMode="auto">
            <a:xfrm>
              <a:off x="3515" y="1842"/>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 name="Oval 16"/>
            <p:cNvSpPr>
              <a:spLocks noChangeArrowheads="1"/>
            </p:cNvSpPr>
            <p:nvPr/>
          </p:nvSpPr>
          <p:spPr bwMode="auto">
            <a:xfrm>
              <a:off x="2064" y="2478"/>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 name="Oval 17"/>
            <p:cNvSpPr>
              <a:spLocks noChangeArrowheads="1"/>
            </p:cNvSpPr>
            <p:nvPr/>
          </p:nvSpPr>
          <p:spPr bwMode="auto">
            <a:xfrm>
              <a:off x="3107" y="1888"/>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6" name="Oval 18"/>
            <p:cNvSpPr>
              <a:spLocks noChangeArrowheads="1"/>
            </p:cNvSpPr>
            <p:nvPr/>
          </p:nvSpPr>
          <p:spPr bwMode="auto">
            <a:xfrm>
              <a:off x="1927" y="1344"/>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7" name="Oval 19"/>
            <p:cNvSpPr>
              <a:spLocks noChangeArrowheads="1"/>
            </p:cNvSpPr>
            <p:nvPr/>
          </p:nvSpPr>
          <p:spPr bwMode="auto">
            <a:xfrm>
              <a:off x="1882" y="2296"/>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8" name="Oval 20"/>
            <p:cNvSpPr>
              <a:spLocks noChangeArrowheads="1"/>
            </p:cNvSpPr>
            <p:nvPr/>
          </p:nvSpPr>
          <p:spPr bwMode="auto">
            <a:xfrm>
              <a:off x="1655" y="3249"/>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9" name="Oval 21"/>
            <p:cNvSpPr>
              <a:spLocks noChangeArrowheads="1"/>
            </p:cNvSpPr>
            <p:nvPr/>
          </p:nvSpPr>
          <p:spPr bwMode="auto">
            <a:xfrm>
              <a:off x="3152" y="2659"/>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0" name="Oval 22"/>
            <p:cNvSpPr>
              <a:spLocks noChangeArrowheads="1"/>
            </p:cNvSpPr>
            <p:nvPr/>
          </p:nvSpPr>
          <p:spPr bwMode="auto">
            <a:xfrm>
              <a:off x="3334" y="2976"/>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1" name="Oval 23"/>
            <p:cNvSpPr>
              <a:spLocks noChangeArrowheads="1"/>
            </p:cNvSpPr>
            <p:nvPr/>
          </p:nvSpPr>
          <p:spPr bwMode="auto">
            <a:xfrm>
              <a:off x="4195" y="3475"/>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2" name="Oval 24"/>
            <p:cNvSpPr>
              <a:spLocks noChangeArrowheads="1"/>
            </p:cNvSpPr>
            <p:nvPr/>
          </p:nvSpPr>
          <p:spPr bwMode="auto">
            <a:xfrm>
              <a:off x="3923" y="2614"/>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3" name="Oval 25"/>
            <p:cNvSpPr>
              <a:spLocks noChangeArrowheads="1"/>
            </p:cNvSpPr>
            <p:nvPr/>
          </p:nvSpPr>
          <p:spPr bwMode="auto">
            <a:xfrm>
              <a:off x="2835" y="3113"/>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 name="Oval 26"/>
            <p:cNvSpPr>
              <a:spLocks noChangeArrowheads="1"/>
            </p:cNvSpPr>
            <p:nvPr/>
          </p:nvSpPr>
          <p:spPr bwMode="auto">
            <a:xfrm>
              <a:off x="1791" y="2614"/>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 name="Oval 27"/>
            <p:cNvSpPr>
              <a:spLocks noChangeArrowheads="1"/>
            </p:cNvSpPr>
            <p:nvPr/>
          </p:nvSpPr>
          <p:spPr bwMode="auto">
            <a:xfrm>
              <a:off x="3379" y="1706"/>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 name="Oval 28"/>
            <p:cNvSpPr>
              <a:spLocks noChangeArrowheads="1"/>
            </p:cNvSpPr>
            <p:nvPr/>
          </p:nvSpPr>
          <p:spPr bwMode="auto">
            <a:xfrm>
              <a:off x="2336" y="3113"/>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 name="Oval 29"/>
            <p:cNvSpPr>
              <a:spLocks noChangeArrowheads="1"/>
            </p:cNvSpPr>
            <p:nvPr/>
          </p:nvSpPr>
          <p:spPr bwMode="auto">
            <a:xfrm>
              <a:off x="2744" y="2160"/>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 name="Oval 30"/>
            <p:cNvSpPr>
              <a:spLocks noChangeArrowheads="1"/>
            </p:cNvSpPr>
            <p:nvPr/>
          </p:nvSpPr>
          <p:spPr bwMode="auto">
            <a:xfrm>
              <a:off x="3787" y="2114"/>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9" name="Oval 31"/>
            <p:cNvSpPr>
              <a:spLocks noChangeArrowheads="1"/>
            </p:cNvSpPr>
            <p:nvPr/>
          </p:nvSpPr>
          <p:spPr bwMode="auto">
            <a:xfrm>
              <a:off x="3152" y="1706"/>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0" name="Oval 32"/>
            <p:cNvSpPr>
              <a:spLocks noChangeArrowheads="1"/>
            </p:cNvSpPr>
            <p:nvPr/>
          </p:nvSpPr>
          <p:spPr bwMode="auto">
            <a:xfrm>
              <a:off x="3651" y="3249"/>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1" name="Oval 33"/>
            <p:cNvSpPr>
              <a:spLocks noChangeArrowheads="1"/>
            </p:cNvSpPr>
            <p:nvPr/>
          </p:nvSpPr>
          <p:spPr bwMode="auto">
            <a:xfrm>
              <a:off x="3787" y="2114"/>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2" name="Oval 34"/>
            <p:cNvSpPr>
              <a:spLocks noChangeArrowheads="1"/>
            </p:cNvSpPr>
            <p:nvPr/>
          </p:nvSpPr>
          <p:spPr bwMode="auto">
            <a:xfrm>
              <a:off x="3833" y="2432"/>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3" name="Group 78"/>
          <p:cNvGrpSpPr>
            <a:grpSpLocks/>
          </p:cNvGrpSpPr>
          <p:nvPr/>
        </p:nvGrpSpPr>
        <p:grpSpPr bwMode="auto">
          <a:xfrm rot="536314">
            <a:off x="1404143" y="2805169"/>
            <a:ext cx="4030663" cy="3817937"/>
            <a:chOff x="1565" y="1071"/>
            <a:chExt cx="2539" cy="2405"/>
          </a:xfrm>
        </p:grpSpPr>
        <p:sp>
          <p:nvSpPr>
            <p:cNvPr id="204" name="Oval 36"/>
            <p:cNvSpPr>
              <a:spLocks noChangeArrowheads="1"/>
            </p:cNvSpPr>
            <p:nvPr/>
          </p:nvSpPr>
          <p:spPr bwMode="auto">
            <a:xfrm>
              <a:off x="1610" y="1071"/>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 name="Oval 37"/>
            <p:cNvSpPr>
              <a:spLocks noChangeArrowheads="1"/>
            </p:cNvSpPr>
            <p:nvPr/>
          </p:nvSpPr>
          <p:spPr bwMode="auto">
            <a:xfrm>
              <a:off x="1565" y="1298"/>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 name="Oval 38"/>
            <p:cNvSpPr>
              <a:spLocks noChangeArrowheads="1"/>
            </p:cNvSpPr>
            <p:nvPr/>
          </p:nvSpPr>
          <p:spPr bwMode="auto">
            <a:xfrm>
              <a:off x="1927" y="1207"/>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 name="Oval 39"/>
            <p:cNvSpPr>
              <a:spLocks noChangeArrowheads="1"/>
            </p:cNvSpPr>
            <p:nvPr/>
          </p:nvSpPr>
          <p:spPr bwMode="auto">
            <a:xfrm>
              <a:off x="1882" y="1479"/>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 name="Oval 40"/>
            <p:cNvSpPr>
              <a:spLocks noChangeArrowheads="1"/>
            </p:cNvSpPr>
            <p:nvPr/>
          </p:nvSpPr>
          <p:spPr bwMode="auto">
            <a:xfrm>
              <a:off x="2018" y="1615"/>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9" name="Oval 41"/>
            <p:cNvSpPr>
              <a:spLocks noChangeArrowheads="1"/>
            </p:cNvSpPr>
            <p:nvPr/>
          </p:nvSpPr>
          <p:spPr bwMode="auto">
            <a:xfrm>
              <a:off x="2200" y="2931"/>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0" name="Oval 42"/>
            <p:cNvSpPr>
              <a:spLocks noChangeArrowheads="1"/>
            </p:cNvSpPr>
            <p:nvPr/>
          </p:nvSpPr>
          <p:spPr bwMode="auto">
            <a:xfrm>
              <a:off x="2699" y="1253"/>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 name="Oval 43"/>
            <p:cNvSpPr>
              <a:spLocks noChangeArrowheads="1"/>
            </p:cNvSpPr>
            <p:nvPr/>
          </p:nvSpPr>
          <p:spPr bwMode="auto">
            <a:xfrm>
              <a:off x="3288" y="1434"/>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2" name="Oval 44"/>
            <p:cNvSpPr>
              <a:spLocks noChangeArrowheads="1"/>
            </p:cNvSpPr>
            <p:nvPr/>
          </p:nvSpPr>
          <p:spPr bwMode="auto">
            <a:xfrm>
              <a:off x="3606" y="1752"/>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3" name="Oval 45"/>
            <p:cNvSpPr>
              <a:spLocks noChangeArrowheads="1"/>
            </p:cNvSpPr>
            <p:nvPr/>
          </p:nvSpPr>
          <p:spPr bwMode="auto">
            <a:xfrm>
              <a:off x="1973" y="2296"/>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 name="Oval 46"/>
            <p:cNvSpPr>
              <a:spLocks noChangeArrowheads="1"/>
            </p:cNvSpPr>
            <p:nvPr/>
          </p:nvSpPr>
          <p:spPr bwMode="auto">
            <a:xfrm>
              <a:off x="1746" y="2750"/>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 name="Oval 47"/>
            <p:cNvSpPr>
              <a:spLocks noChangeArrowheads="1"/>
            </p:cNvSpPr>
            <p:nvPr/>
          </p:nvSpPr>
          <p:spPr bwMode="auto">
            <a:xfrm>
              <a:off x="2064" y="3430"/>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6" name="Oval 48"/>
            <p:cNvSpPr>
              <a:spLocks noChangeArrowheads="1"/>
            </p:cNvSpPr>
            <p:nvPr/>
          </p:nvSpPr>
          <p:spPr bwMode="auto">
            <a:xfrm>
              <a:off x="2562" y="3430"/>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7" name="Oval 49"/>
            <p:cNvSpPr>
              <a:spLocks noChangeArrowheads="1"/>
            </p:cNvSpPr>
            <p:nvPr/>
          </p:nvSpPr>
          <p:spPr bwMode="auto">
            <a:xfrm>
              <a:off x="4014" y="2341"/>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 name="Oval 50"/>
            <p:cNvSpPr>
              <a:spLocks noChangeArrowheads="1"/>
            </p:cNvSpPr>
            <p:nvPr/>
          </p:nvSpPr>
          <p:spPr bwMode="auto">
            <a:xfrm>
              <a:off x="3334" y="3339"/>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 name="Oval 51"/>
            <p:cNvSpPr>
              <a:spLocks noChangeArrowheads="1"/>
            </p:cNvSpPr>
            <p:nvPr/>
          </p:nvSpPr>
          <p:spPr bwMode="auto">
            <a:xfrm>
              <a:off x="3515" y="3158"/>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 name="Oval 52"/>
            <p:cNvSpPr>
              <a:spLocks noChangeArrowheads="1"/>
            </p:cNvSpPr>
            <p:nvPr/>
          </p:nvSpPr>
          <p:spPr bwMode="auto">
            <a:xfrm>
              <a:off x="3923" y="2976"/>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 name="Oval 53"/>
            <p:cNvSpPr>
              <a:spLocks noChangeArrowheads="1"/>
            </p:cNvSpPr>
            <p:nvPr/>
          </p:nvSpPr>
          <p:spPr bwMode="auto">
            <a:xfrm>
              <a:off x="4059" y="3203"/>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2" name="Oval 54"/>
            <p:cNvSpPr>
              <a:spLocks noChangeArrowheads="1"/>
            </p:cNvSpPr>
            <p:nvPr/>
          </p:nvSpPr>
          <p:spPr bwMode="auto">
            <a:xfrm>
              <a:off x="1701" y="1842"/>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3" name="Oval 55"/>
            <p:cNvSpPr>
              <a:spLocks noChangeArrowheads="1"/>
            </p:cNvSpPr>
            <p:nvPr/>
          </p:nvSpPr>
          <p:spPr bwMode="auto">
            <a:xfrm>
              <a:off x="2426" y="1752"/>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 name="Oval 56"/>
            <p:cNvSpPr>
              <a:spLocks noChangeArrowheads="1"/>
            </p:cNvSpPr>
            <p:nvPr/>
          </p:nvSpPr>
          <p:spPr bwMode="auto">
            <a:xfrm>
              <a:off x="2426" y="1616"/>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 name="Oval 57"/>
            <p:cNvSpPr>
              <a:spLocks noChangeArrowheads="1"/>
            </p:cNvSpPr>
            <p:nvPr/>
          </p:nvSpPr>
          <p:spPr bwMode="auto">
            <a:xfrm>
              <a:off x="2018" y="1615"/>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 name="Oval 58"/>
            <p:cNvSpPr>
              <a:spLocks noChangeArrowheads="1"/>
            </p:cNvSpPr>
            <p:nvPr/>
          </p:nvSpPr>
          <p:spPr bwMode="auto">
            <a:xfrm>
              <a:off x="2109" y="2024"/>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 name="Oval 59"/>
            <p:cNvSpPr>
              <a:spLocks noChangeArrowheads="1"/>
            </p:cNvSpPr>
            <p:nvPr/>
          </p:nvSpPr>
          <p:spPr bwMode="auto">
            <a:xfrm>
              <a:off x="2653" y="1888"/>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 name="Oval 60"/>
            <p:cNvSpPr>
              <a:spLocks noChangeArrowheads="1"/>
            </p:cNvSpPr>
            <p:nvPr/>
          </p:nvSpPr>
          <p:spPr bwMode="auto">
            <a:xfrm>
              <a:off x="2109" y="2523"/>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 name="Oval 61"/>
            <p:cNvSpPr>
              <a:spLocks noChangeArrowheads="1"/>
            </p:cNvSpPr>
            <p:nvPr/>
          </p:nvSpPr>
          <p:spPr bwMode="auto">
            <a:xfrm>
              <a:off x="3061" y="2115"/>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 name="Oval 62"/>
            <p:cNvSpPr>
              <a:spLocks noChangeArrowheads="1"/>
            </p:cNvSpPr>
            <p:nvPr/>
          </p:nvSpPr>
          <p:spPr bwMode="auto">
            <a:xfrm>
              <a:off x="1610" y="1207"/>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1" name="Oval 63"/>
            <p:cNvSpPr>
              <a:spLocks noChangeArrowheads="1"/>
            </p:cNvSpPr>
            <p:nvPr/>
          </p:nvSpPr>
          <p:spPr bwMode="auto">
            <a:xfrm>
              <a:off x="2608" y="2795"/>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2" name="Oval 64"/>
            <p:cNvSpPr>
              <a:spLocks noChangeArrowheads="1"/>
            </p:cNvSpPr>
            <p:nvPr/>
          </p:nvSpPr>
          <p:spPr bwMode="auto">
            <a:xfrm>
              <a:off x="2245" y="1661"/>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3" name="Oval 65"/>
            <p:cNvSpPr>
              <a:spLocks noChangeArrowheads="1"/>
            </p:cNvSpPr>
            <p:nvPr/>
          </p:nvSpPr>
          <p:spPr bwMode="auto">
            <a:xfrm>
              <a:off x="2018" y="1615"/>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 name="Oval 66"/>
            <p:cNvSpPr>
              <a:spLocks noChangeArrowheads="1"/>
            </p:cNvSpPr>
            <p:nvPr/>
          </p:nvSpPr>
          <p:spPr bwMode="auto">
            <a:xfrm>
              <a:off x="3061" y="2387"/>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 name="Oval 67"/>
            <p:cNvSpPr>
              <a:spLocks noChangeArrowheads="1"/>
            </p:cNvSpPr>
            <p:nvPr/>
          </p:nvSpPr>
          <p:spPr bwMode="auto">
            <a:xfrm>
              <a:off x="1655" y="2886"/>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6" name="Oval 68"/>
            <p:cNvSpPr>
              <a:spLocks noChangeArrowheads="1"/>
            </p:cNvSpPr>
            <p:nvPr/>
          </p:nvSpPr>
          <p:spPr bwMode="auto">
            <a:xfrm>
              <a:off x="4014" y="1253"/>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7" name="Oval 69"/>
            <p:cNvSpPr>
              <a:spLocks noChangeArrowheads="1"/>
            </p:cNvSpPr>
            <p:nvPr/>
          </p:nvSpPr>
          <p:spPr bwMode="auto">
            <a:xfrm>
              <a:off x="2562" y="2159"/>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8" name="Oval 70"/>
            <p:cNvSpPr>
              <a:spLocks noChangeArrowheads="1"/>
            </p:cNvSpPr>
            <p:nvPr/>
          </p:nvSpPr>
          <p:spPr bwMode="auto">
            <a:xfrm>
              <a:off x="3016" y="2931"/>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9" name="Oval 71"/>
            <p:cNvSpPr>
              <a:spLocks noChangeArrowheads="1"/>
            </p:cNvSpPr>
            <p:nvPr/>
          </p:nvSpPr>
          <p:spPr bwMode="auto">
            <a:xfrm>
              <a:off x="2834" y="2431"/>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0" name="Oval 72"/>
            <p:cNvSpPr>
              <a:spLocks noChangeArrowheads="1"/>
            </p:cNvSpPr>
            <p:nvPr/>
          </p:nvSpPr>
          <p:spPr bwMode="auto">
            <a:xfrm>
              <a:off x="3923" y="2069"/>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1" name="Oval 73"/>
            <p:cNvSpPr>
              <a:spLocks noChangeArrowheads="1"/>
            </p:cNvSpPr>
            <p:nvPr/>
          </p:nvSpPr>
          <p:spPr bwMode="auto">
            <a:xfrm>
              <a:off x="1746" y="1480"/>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2" name="Oval 74"/>
            <p:cNvSpPr>
              <a:spLocks noChangeArrowheads="1"/>
            </p:cNvSpPr>
            <p:nvPr/>
          </p:nvSpPr>
          <p:spPr bwMode="auto">
            <a:xfrm>
              <a:off x="1882" y="1479"/>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3" name="Oval 75"/>
            <p:cNvSpPr>
              <a:spLocks noChangeArrowheads="1"/>
            </p:cNvSpPr>
            <p:nvPr/>
          </p:nvSpPr>
          <p:spPr bwMode="auto">
            <a:xfrm>
              <a:off x="2245" y="1434"/>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 name="Oval 76"/>
            <p:cNvSpPr>
              <a:spLocks noChangeArrowheads="1"/>
            </p:cNvSpPr>
            <p:nvPr/>
          </p:nvSpPr>
          <p:spPr bwMode="auto">
            <a:xfrm>
              <a:off x="2154" y="1751"/>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 name="Oval 77"/>
            <p:cNvSpPr>
              <a:spLocks noChangeArrowheads="1"/>
            </p:cNvSpPr>
            <p:nvPr/>
          </p:nvSpPr>
          <p:spPr bwMode="auto">
            <a:xfrm>
              <a:off x="1882" y="1480"/>
              <a:ext cx="45" cy="4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46" name="Group 79"/>
          <p:cNvGrpSpPr>
            <a:grpSpLocks/>
          </p:cNvGrpSpPr>
          <p:nvPr/>
        </p:nvGrpSpPr>
        <p:grpSpPr bwMode="auto">
          <a:xfrm>
            <a:off x="2844006" y="2589269"/>
            <a:ext cx="2592387" cy="2159000"/>
            <a:chOff x="2472" y="1389"/>
            <a:chExt cx="1633" cy="1360"/>
          </a:xfrm>
        </p:grpSpPr>
        <p:sp>
          <p:nvSpPr>
            <p:cNvPr id="247" name="Oval 80"/>
            <p:cNvSpPr>
              <a:spLocks noChangeArrowheads="1"/>
            </p:cNvSpPr>
            <p:nvPr/>
          </p:nvSpPr>
          <p:spPr bwMode="auto">
            <a:xfrm>
              <a:off x="3606" y="1389"/>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8" name="Oval 81"/>
            <p:cNvSpPr>
              <a:spLocks noChangeArrowheads="1"/>
            </p:cNvSpPr>
            <p:nvPr/>
          </p:nvSpPr>
          <p:spPr bwMode="auto">
            <a:xfrm>
              <a:off x="3560" y="1933"/>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9" name="Oval 82"/>
            <p:cNvSpPr>
              <a:spLocks noChangeArrowheads="1"/>
            </p:cNvSpPr>
            <p:nvPr/>
          </p:nvSpPr>
          <p:spPr bwMode="auto">
            <a:xfrm>
              <a:off x="3923" y="1525"/>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0" name="Oval 83"/>
            <p:cNvSpPr>
              <a:spLocks noChangeArrowheads="1"/>
            </p:cNvSpPr>
            <p:nvPr/>
          </p:nvSpPr>
          <p:spPr bwMode="auto">
            <a:xfrm>
              <a:off x="3152" y="166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1" name="Oval 84"/>
            <p:cNvSpPr>
              <a:spLocks noChangeArrowheads="1"/>
            </p:cNvSpPr>
            <p:nvPr/>
          </p:nvSpPr>
          <p:spPr bwMode="auto">
            <a:xfrm>
              <a:off x="3424" y="166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2" name="Oval 85"/>
            <p:cNvSpPr>
              <a:spLocks noChangeArrowheads="1"/>
            </p:cNvSpPr>
            <p:nvPr/>
          </p:nvSpPr>
          <p:spPr bwMode="auto">
            <a:xfrm>
              <a:off x="2971" y="2432"/>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3" name="Oval 86"/>
            <p:cNvSpPr>
              <a:spLocks noChangeArrowheads="1"/>
            </p:cNvSpPr>
            <p:nvPr/>
          </p:nvSpPr>
          <p:spPr bwMode="auto">
            <a:xfrm>
              <a:off x="4059" y="170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4" name="Oval 87"/>
            <p:cNvSpPr>
              <a:spLocks noChangeArrowheads="1"/>
            </p:cNvSpPr>
            <p:nvPr/>
          </p:nvSpPr>
          <p:spPr bwMode="auto">
            <a:xfrm>
              <a:off x="3651" y="166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5" name="Oval 88"/>
            <p:cNvSpPr>
              <a:spLocks noChangeArrowheads="1"/>
            </p:cNvSpPr>
            <p:nvPr/>
          </p:nvSpPr>
          <p:spPr bwMode="auto">
            <a:xfrm>
              <a:off x="3198" y="229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 name="Oval 89"/>
            <p:cNvSpPr>
              <a:spLocks noChangeArrowheads="1"/>
            </p:cNvSpPr>
            <p:nvPr/>
          </p:nvSpPr>
          <p:spPr bwMode="auto">
            <a:xfrm>
              <a:off x="3923" y="229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7" name="Oval 90"/>
            <p:cNvSpPr>
              <a:spLocks noChangeArrowheads="1"/>
            </p:cNvSpPr>
            <p:nvPr/>
          </p:nvSpPr>
          <p:spPr bwMode="auto">
            <a:xfrm>
              <a:off x="3379" y="2568"/>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8" name="Oval 91"/>
            <p:cNvSpPr>
              <a:spLocks noChangeArrowheads="1"/>
            </p:cNvSpPr>
            <p:nvPr/>
          </p:nvSpPr>
          <p:spPr bwMode="auto">
            <a:xfrm>
              <a:off x="3016" y="1797"/>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9" name="Oval 92"/>
            <p:cNvSpPr>
              <a:spLocks noChangeArrowheads="1"/>
            </p:cNvSpPr>
            <p:nvPr/>
          </p:nvSpPr>
          <p:spPr bwMode="auto">
            <a:xfrm>
              <a:off x="3969" y="1888"/>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0" name="Oval 93"/>
            <p:cNvSpPr>
              <a:spLocks noChangeArrowheads="1"/>
            </p:cNvSpPr>
            <p:nvPr/>
          </p:nvSpPr>
          <p:spPr bwMode="auto">
            <a:xfrm>
              <a:off x="3515" y="2160"/>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1" name="Oval 94"/>
            <p:cNvSpPr>
              <a:spLocks noChangeArrowheads="1"/>
            </p:cNvSpPr>
            <p:nvPr/>
          </p:nvSpPr>
          <p:spPr bwMode="auto">
            <a:xfrm>
              <a:off x="3696" y="234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2" name="Oval 95"/>
            <p:cNvSpPr>
              <a:spLocks noChangeArrowheads="1"/>
            </p:cNvSpPr>
            <p:nvPr/>
          </p:nvSpPr>
          <p:spPr bwMode="auto">
            <a:xfrm>
              <a:off x="2472" y="229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3" name="Oval 96"/>
            <p:cNvSpPr>
              <a:spLocks noChangeArrowheads="1"/>
            </p:cNvSpPr>
            <p:nvPr/>
          </p:nvSpPr>
          <p:spPr bwMode="auto">
            <a:xfrm>
              <a:off x="3560" y="234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4" name="Oval 97"/>
            <p:cNvSpPr>
              <a:spLocks noChangeArrowheads="1"/>
            </p:cNvSpPr>
            <p:nvPr/>
          </p:nvSpPr>
          <p:spPr bwMode="auto">
            <a:xfrm>
              <a:off x="3288" y="2024"/>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5" name="Oval 98"/>
            <p:cNvSpPr>
              <a:spLocks noChangeArrowheads="1"/>
            </p:cNvSpPr>
            <p:nvPr/>
          </p:nvSpPr>
          <p:spPr bwMode="auto">
            <a:xfrm>
              <a:off x="3742" y="2704"/>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 name="Oval 99"/>
            <p:cNvSpPr>
              <a:spLocks noChangeArrowheads="1"/>
            </p:cNvSpPr>
            <p:nvPr/>
          </p:nvSpPr>
          <p:spPr bwMode="auto">
            <a:xfrm>
              <a:off x="2925" y="2115"/>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7" name="Oval 100"/>
            <p:cNvSpPr>
              <a:spLocks noChangeArrowheads="1"/>
            </p:cNvSpPr>
            <p:nvPr/>
          </p:nvSpPr>
          <p:spPr bwMode="auto">
            <a:xfrm>
              <a:off x="3833" y="2160"/>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68" name="Group 101"/>
          <p:cNvGrpSpPr>
            <a:grpSpLocks/>
          </p:cNvGrpSpPr>
          <p:nvPr/>
        </p:nvGrpSpPr>
        <p:grpSpPr bwMode="auto">
          <a:xfrm>
            <a:off x="1186656" y="4319644"/>
            <a:ext cx="2592387" cy="2159000"/>
            <a:chOff x="2472" y="1389"/>
            <a:chExt cx="1633" cy="1360"/>
          </a:xfrm>
        </p:grpSpPr>
        <p:sp>
          <p:nvSpPr>
            <p:cNvPr id="269" name="Oval 102"/>
            <p:cNvSpPr>
              <a:spLocks noChangeArrowheads="1"/>
            </p:cNvSpPr>
            <p:nvPr/>
          </p:nvSpPr>
          <p:spPr bwMode="auto">
            <a:xfrm>
              <a:off x="3606" y="1389"/>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0" name="Oval 103"/>
            <p:cNvSpPr>
              <a:spLocks noChangeArrowheads="1"/>
            </p:cNvSpPr>
            <p:nvPr/>
          </p:nvSpPr>
          <p:spPr bwMode="auto">
            <a:xfrm>
              <a:off x="3560" y="1933"/>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1" name="Oval 104"/>
            <p:cNvSpPr>
              <a:spLocks noChangeArrowheads="1"/>
            </p:cNvSpPr>
            <p:nvPr/>
          </p:nvSpPr>
          <p:spPr bwMode="auto">
            <a:xfrm>
              <a:off x="3923" y="1525"/>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2" name="Oval 105"/>
            <p:cNvSpPr>
              <a:spLocks noChangeArrowheads="1"/>
            </p:cNvSpPr>
            <p:nvPr/>
          </p:nvSpPr>
          <p:spPr bwMode="auto">
            <a:xfrm>
              <a:off x="3152" y="166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3" name="Oval 106"/>
            <p:cNvSpPr>
              <a:spLocks noChangeArrowheads="1"/>
            </p:cNvSpPr>
            <p:nvPr/>
          </p:nvSpPr>
          <p:spPr bwMode="auto">
            <a:xfrm>
              <a:off x="3424" y="166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4" name="Oval 107"/>
            <p:cNvSpPr>
              <a:spLocks noChangeArrowheads="1"/>
            </p:cNvSpPr>
            <p:nvPr/>
          </p:nvSpPr>
          <p:spPr bwMode="auto">
            <a:xfrm>
              <a:off x="2971" y="2432"/>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5" name="Oval 108"/>
            <p:cNvSpPr>
              <a:spLocks noChangeArrowheads="1"/>
            </p:cNvSpPr>
            <p:nvPr/>
          </p:nvSpPr>
          <p:spPr bwMode="auto">
            <a:xfrm>
              <a:off x="4059" y="170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 name="Oval 109"/>
            <p:cNvSpPr>
              <a:spLocks noChangeArrowheads="1"/>
            </p:cNvSpPr>
            <p:nvPr/>
          </p:nvSpPr>
          <p:spPr bwMode="auto">
            <a:xfrm>
              <a:off x="3651" y="166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7" name="Oval 110"/>
            <p:cNvSpPr>
              <a:spLocks noChangeArrowheads="1"/>
            </p:cNvSpPr>
            <p:nvPr/>
          </p:nvSpPr>
          <p:spPr bwMode="auto">
            <a:xfrm>
              <a:off x="3198" y="229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8" name="Oval 111"/>
            <p:cNvSpPr>
              <a:spLocks noChangeArrowheads="1"/>
            </p:cNvSpPr>
            <p:nvPr/>
          </p:nvSpPr>
          <p:spPr bwMode="auto">
            <a:xfrm>
              <a:off x="3923" y="229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9" name="Oval 112"/>
            <p:cNvSpPr>
              <a:spLocks noChangeArrowheads="1"/>
            </p:cNvSpPr>
            <p:nvPr/>
          </p:nvSpPr>
          <p:spPr bwMode="auto">
            <a:xfrm>
              <a:off x="3379" y="2568"/>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0" name="Oval 113"/>
            <p:cNvSpPr>
              <a:spLocks noChangeArrowheads="1"/>
            </p:cNvSpPr>
            <p:nvPr/>
          </p:nvSpPr>
          <p:spPr bwMode="auto">
            <a:xfrm>
              <a:off x="3016" y="1797"/>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1" name="Oval 114"/>
            <p:cNvSpPr>
              <a:spLocks noChangeArrowheads="1"/>
            </p:cNvSpPr>
            <p:nvPr/>
          </p:nvSpPr>
          <p:spPr bwMode="auto">
            <a:xfrm>
              <a:off x="3969" y="1888"/>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2" name="Oval 115"/>
            <p:cNvSpPr>
              <a:spLocks noChangeArrowheads="1"/>
            </p:cNvSpPr>
            <p:nvPr/>
          </p:nvSpPr>
          <p:spPr bwMode="auto">
            <a:xfrm>
              <a:off x="3515" y="2160"/>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3" name="Oval 116"/>
            <p:cNvSpPr>
              <a:spLocks noChangeArrowheads="1"/>
            </p:cNvSpPr>
            <p:nvPr/>
          </p:nvSpPr>
          <p:spPr bwMode="auto">
            <a:xfrm>
              <a:off x="3696" y="234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4" name="Oval 117"/>
            <p:cNvSpPr>
              <a:spLocks noChangeArrowheads="1"/>
            </p:cNvSpPr>
            <p:nvPr/>
          </p:nvSpPr>
          <p:spPr bwMode="auto">
            <a:xfrm>
              <a:off x="2472" y="229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5" name="Oval 118"/>
            <p:cNvSpPr>
              <a:spLocks noChangeArrowheads="1"/>
            </p:cNvSpPr>
            <p:nvPr/>
          </p:nvSpPr>
          <p:spPr bwMode="auto">
            <a:xfrm>
              <a:off x="3560" y="234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 name="Oval 119"/>
            <p:cNvSpPr>
              <a:spLocks noChangeArrowheads="1"/>
            </p:cNvSpPr>
            <p:nvPr/>
          </p:nvSpPr>
          <p:spPr bwMode="auto">
            <a:xfrm>
              <a:off x="3288" y="2024"/>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7" name="Oval 120"/>
            <p:cNvSpPr>
              <a:spLocks noChangeArrowheads="1"/>
            </p:cNvSpPr>
            <p:nvPr/>
          </p:nvSpPr>
          <p:spPr bwMode="auto">
            <a:xfrm>
              <a:off x="3742" y="2704"/>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8" name="Oval 121"/>
            <p:cNvSpPr>
              <a:spLocks noChangeArrowheads="1"/>
            </p:cNvSpPr>
            <p:nvPr/>
          </p:nvSpPr>
          <p:spPr bwMode="auto">
            <a:xfrm>
              <a:off x="2925" y="2115"/>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9" name="Oval 122"/>
            <p:cNvSpPr>
              <a:spLocks noChangeArrowheads="1"/>
            </p:cNvSpPr>
            <p:nvPr/>
          </p:nvSpPr>
          <p:spPr bwMode="auto">
            <a:xfrm>
              <a:off x="3833" y="2160"/>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90" name="Rectangle 124"/>
          <p:cNvSpPr>
            <a:spLocks noChangeArrowheads="1"/>
          </p:cNvSpPr>
          <p:nvPr/>
        </p:nvSpPr>
        <p:spPr bwMode="auto">
          <a:xfrm>
            <a:off x="-72232" y="410374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91" name="Object 123"/>
          <p:cNvGraphicFramePr>
            <a:graphicFrameLocks noChangeAspect="1"/>
          </p:cNvGraphicFramePr>
          <p:nvPr>
            <p:extLst/>
          </p:nvPr>
        </p:nvGraphicFramePr>
        <p:xfrm>
          <a:off x="6371431" y="3957694"/>
          <a:ext cx="1657350" cy="1184275"/>
        </p:xfrm>
        <a:graphic>
          <a:graphicData uri="http://schemas.openxmlformats.org/presentationml/2006/ole">
            <mc:AlternateContent xmlns:mc="http://schemas.openxmlformats.org/markup-compatibility/2006">
              <mc:Choice xmlns:v="urn:schemas-microsoft-com:vml" Requires="v">
                <p:oleObj spid="_x0000_s1253" name="公式" r:id="rId4" imgW="596900" imgH="431800" progId="Equation.3">
                  <p:embed/>
                </p:oleObj>
              </mc:Choice>
              <mc:Fallback>
                <p:oleObj name="公式" r:id="rId4" imgW="596900" imgH="431800" progId="Equation.3">
                  <p:embed/>
                  <p:pic>
                    <p:nvPicPr>
                      <p:cNvPr id="291" name="Object 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1431" y="3957694"/>
                        <a:ext cx="165735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2" name="Rectangle 127"/>
          <p:cNvSpPr>
            <a:spLocks noChangeArrowheads="1"/>
          </p:cNvSpPr>
          <p:nvPr/>
        </p:nvSpPr>
        <p:spPr bwMode="auto">
          <a:xfrm>
            <a:off x="-72232" y="420851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93" name="Object 126"/>
          <p:cNvGraphicFramePr>
            <a:graphicFrameLocks noChangeAspect="1"/>
          </p:cNvGraphicFramePr>
          <p:nvPr>
            <p:extLst/>
          </p:nvPr>
        </p:nvGraphicFramePr>
        <p:xfrm>
          <a:off x="3278981" y="4098981"/>
          <a:ext cx="428625" cy="579438"/>
        </p:xfrm>
        <a:graphic>
          <a:graphicData uri="http://schemas.openxmlformats.org/presentationml/2006/ole">
            <mc:AlternateContent xmlns:mc="http://schemas.openxmlformats.org/markup-compatibility/2006">
              <mc:Choice xmlns:v="urn:schemas-microsoft-com:vml" Requires="v">
                <p:oleObj spid="_x0000_s1254" name="公式" r:id="rId6" imgW="164885" imgH="215619" progId="Equation.3">
                  <p:embed/>
                </p:oleObj>
              </mc:Choice>
              <mc:Fallback>
                <p:oleObj name="公式" r:id="rId6" imgW="164885" imgH="215619" progId="Equation.3">
                  <p:embed/>
                  <p:pic>
                    <p:nvPicPr>
                      <p:cNvPr id="293" name="Object 1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8981" y="4098981"/>
                        <a:ext cx="428625" cy="57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4" name="Rectangle 129"/>
          <p:cNvSpPr>
            <a:spLocks noChangeArrowheads="1"/>
          </p:cNvSpPr>
          <p:nvPr/>
        </p:nvSpPr>
        <p:spPr bwMode="auto">
          <a:xfrm>
            <a:off x="-72232" y="420851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95" name="Object 128"/>
          <p:cNvGraphicFramePr>
            <a:graphicFrameLocks noChangeAspect="1"/>
          </p:cNvGraphicFramePr>
          <p:nvPr>
            <p:extLst/>
          </p:nvPr>
        </p:nvGraphicFramePr>
        <p:xfrm>
          <a:off x="1547018" y="5830944"/>
          <a:ext cx="417513" cy="504825"/>
        </p:xfrm>
        <a:graphic>
          <a:graphicData uri="http://schemas.openxmlformats.org/presentationml/2006/ole">
            <mc:AlternateContent xmlns:mc="http://schemas.openxmlformats.org/markup-compatibility/2006">
              <mc:Choice xmlns:v="urn:schemas-microsoft-com:vml" Requires="v">
                <p:oleObj spid="_x0000_s1255" name="公式" r:id="rId8" imgW="177569" imgH="215619" progId="Equation.3">
                  <p:embed/>
                </p:oleObj>
              </mc:Choice>
              <mc:Fallback>
                <p:oleObj name="公式" r:id="rId8" imgW="177569" imgH="215619" progId="Equation.3">
                  <p:embed/>
                  <p:pic>
                    <p:nvPicPr>
                      <p:cNvPr id="295" name="Object 1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018" y="5830944"/>
                        <a:ext cx="417513"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6" name="标题 2"/>
          <p:cNvSpPr txBox="1">
            <a:spLocks/>
          </p:cNvSpPr>
          <p:nvPr/>
        </p:nvSpPr>
        <p:spPr bwMode="auto">
          <a:xfrm>
            <a:off x="-57944" y="862068"/>
            <a:ext cx="8229600" cy="873126"/>
          </a:xfrm>
          <a:prstGeom prst="rect">
            <a:avLst/>
          </a:prstGeom>
          <a:ln>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altLang="zh-CN" sz="3600" b="1" dirty="0">
              <a:solidFill>
                <a:srgbClr val="CC0000"/>
              </a:solidFill>
              <a:effectLst>
                <a:outerShdw blurRad="38100" dist="38100" dir="2700000" algn="tl">
                  <a:srgbClr val="C0C0C0"/>
                </a:outerShdw>
              </a:effectLst>
              <a:latin typeface="楷体_GB2312" pitchFamily="49" charset="-122"/>
              <a:ea typeface="楷体_GB2312" pitchFamily="49" charset="-122"/>
            </a:endParaRPr>
          </a:p>
        </p:txBody>
      </p:sp>
      <p:grpSp>
        <p:nvGrpSpPr>
          <p:cNvPr id="297" name="Group 131"/>
          <p:cNvGrpSpPr>
            <a:grpSpLocks/>
          </p:cNvGrpSpPr>
          <p:nvPr/>
        </p:nvGrpSpPr>
        <p:grpSpPr bwMode="auto">
          <a:xfrm>
            <a:off x="2915443" y="4246619"/>
            <a:ext cx="2592388" cy="2159000"/>
            <a:chOff x="2472" y="1389"/>
            <a:chExt cx="1633" cy="1360"/>
          </a:xfrm>
        </p:grpSpPr>
        <p:sp>
          <p:nvSpPr>
            <p:cNvPr id="298" name="Oval 132"/>
            <p:cNvSpPr>
              <a:spLocks noChangeArrowheads="1"/>
            </p:cNvSpPr>
            <p:nvPr/>
          </p:nvSpPr>
          <p:spPr bwMode="auto">
            <a:xfrm>
              <a:off x="3606" y="1389"/>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9" name="Oval 133"/>
            <p:cNvSpPr>
              <a:spLocks noChangeArrowheads="1"/>
            </p:cNvSpPr>
            <p:nvPr/>
          </p:nvSpPr>
          <p:spPr bwMode="auto">
            <a:xfrm>
              <a:off x="3560" y="1933"/>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0" name="Oval 134"/>
            <p:cNvSpPr>
              <a:spLocks noChangeArrowheads="1"/>
            </p:cNvSpPr>
            <p:nvPr/>
          </p:nvSpPr>
          <p:spPr bwMode="auto">
            <a:xfrm>
              <a:off x="3923" y="1525"/>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1" name="Oval 135"/>
            <p:cNvSpPr>
              <a:spLocks noChangeArrowheads="1"/>
            </p:cNvSpPr>
            <p:nvPr/>
          </p:nvSpPr>
          <p:spPr bwMode="auto">
            <a:xfrm>
              <a:off x="3152" y="166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2" name="Oval 136"/>
            <p:cNvSpPr>
              <a:spLocks noChangeArrowheads="1"/>
            </p:cNvSpPr>
            <p:nvPr/>
          </p:nvSpPr>
          <p:spPr bwMode="auto">
            <a:xfrm>
              <a:off x="3424" y="166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3" name="Oval 137"/>
            <p:cNvSpPr>
              <a:spLocks noChangeArrowheads="1"/>
            </p:cNvSpPr>
            <p:nvPr/>
          </p:nvSpPr>
          <p:spPr bwMode="auto">
            <a:xfrm>
              <a:off x="2971" y="2432"/>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4" name="Oval 138"/>
            <p:cNvSpPr>
              <a:spLocks noChangeArrowheads="1"/>
            </p:cNvSpPr>
            <p:nvPr/>
          </p:nvSpPr>
          <p:spPr bwMode="auto">
            <a:xfrm>
              <a:off x="4059" y="170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5" name="Oval 139"/>
            <p:cNvSpPr>
              <a:spLocks noChangeArrowheads="1"/>
            </p:cNvSpPr>
            <p:nvPr/>
          </p:nvSpPr>
          <p:spPr bwMode="auto">
            <a:xfrm>
              <a:off x="3651" y="166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6" name="Oval 140"/>
            <p:cNvSpPr>
              <a:spLocks noChangeArrowheads="1"/>
            </p:cNvSpPr>
            <p:nvPr/>
          </p:nvSpPr>
          <p:spPr bwMode="auto">
            <a:xfrm>
              <a:off x="3198" y="229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 name="Oval 141"/>
            <p:cNvSpPr>
              <a:spLocks noChangeArrowheads="1"/>
            </p:cNvSpPr>
            <p:nvPr/>
          </p:nvSpPr>
          <p:spPr bwMode="auto">
            <a:xfrm>
              <a:off x="3923" y="229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8" name="Oval 142"/>
            <p:cNvSpPr>
              <a:spLocks noChangeArrowheads="1"/>
            </p:cNvSpPr>
            <p:nvPr/>
          </p:nvSpPr>
          <p:spPr bwMode="auto">
            <a:xfrm>
              <a:off x="3379" y="2568"/>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9" name="Oval 143"/>
            <p:cNvSpPr>
              <a:spLocks noChangeArrowheads="1"/>
            </p:cNvSpPr>
            <p:nvPr/>
          </p:nvSpPr>
          <p:spPr bwMode="auto">
            <a:xfrm>
              <a:off x="3016" y="1797"/>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0" name="Oval 144"/>
            <p:cNvSpPr>
              <a:spLocks noChangeArrowheads="1"/>
            </p:cNvSpPr>
            <p:nvPr/>
          </p:nvSpPr>
          <p:spPr bwMode="auto">
            <a:xfrm>
              <a:off x="3969" y="1888"/>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 name="Oval 145"/>
            <p:cNvSpPr>
              <a:spLocks noChangeArrowheads="1"/>
            </p:cNvSpPr>
            <p:nvPr/>
          </p:nvSpPr>
          <p:spPr bwMode="auto">
            <a:xfrm>
              <a:off x="3515" y="2160"/>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 name="Oval 146"/>
            <p:cNvSpPr>
              <a:spLocks noChangeArrowheads="1"/>
            </p:cNvSpPr>
            <p:nvPr/>
          </p:nvSpPr>
          <p:spPr bwMode="auto">
            <a:xfrm>
              <a:off x="3696" y="234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3" name="Oval 147"/>
            <p:cNvSpPr>
              <a:spLocks noChangeArrowheads="1"/>
            </p:cNvSpPr>
            <p:nvPr/>
          </p:nvSpPr>
          <p:spPr bwMode="auto">
            <a:xfrm>
              <a:off x="2472" y="2296"/>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 name="Oval 148"/>
            <p:cNvSpPr>
              <a:spLocks noChangeArrowheads="1"/>
            </p:cNvSpPr>
            <p:nvPr/>
          </p:nvSpPr>
          <p:spPr bwMode="auto">
            <a:xfrm>
              <a:off x="3560" y="2341"/>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5" name="Oval 149"/>
            <p:cNvSpPr>
              <a:spLocks noChangeArrowheads="1"/>
            </p:cNvSpPr>
            <p:nvPr/>
          </p:nvSpPr>
          <p:spPr bwMode="auto">
            <a:xfrm>
              <a:off x="3288" y="2024"/>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6" name="Oval 150"/>
            <p:cNvSpPr>
              <a:spLocks noChangeArrowheads="1"/>
            </p:cNvSpPr>
            <p:nvPr/>
          </p:nvSpPr>
          <p:spPr bwMode="auto">
            <a:xfrm>
              <a:off x="3742" y="2704"/>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 name="Oval 151"/>
            <p:cNvSpPr>
              <a:spLocks noChangeArrowheads="1"/>
            </p:cNvSpPr>
            <p:nvPr/>
          </p:nvSpPr>
          <p:spPr bwMode="auto">
            <a:xfrm>
              <a:off x="2925" y="2115"/>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8" name="Oval 152"/>
            <p:cNvSpPr>
              <a:spLocks noChangeArrowheads="1"/>
            </p:cNvSpPr>
            <p:nvPr/>
          </p:nvSpPr>
          <p:spPr bwMode="auto">
            <a:xfrm>
              <a:off x="3833" y="2160"/>
              <a:ext cx="46" cy="4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19" name="Text Box 153"/>
          <p:cNvSpPr txBox="1">
            <a:spLocks noChangeArrowheads="1"/>
          </p:cNvSpPr>
          <p:nvPr/>
        </p:nvSpPr>
        <p:spPr bwMode="auto">
          <a:xfrm>
            <a:off x="611981" y="1725669"/>
            <a:ext cx="5832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600" dirty="0">
                <a:latin typeface="Times New Roman" panose="02020603050405020304" pitchFamily="18" charset="0"/>
                <a:cs typeface="Times New Roman" panose="02020603050405020304" pitchFamily="18" charset="0"/>
              </a:rPr>
              <a:t>How to measure the area</a:t>
            </a:r>
            <a:r>
              <a:rPr lang="zh-CN" altLang="en-US" sz="2600" dirty="0">
                <a:latin typeface="Times New Roman" panose="02020603050405020304" pitchFamily="18" charset="0"/>
                <a:cs typeface="Times New Roman" panose="02020603050405020304" pitchFamily="18" charset="0"/>
              </a:rPr>
              <a:t>？</a:t>
            </a:r>
          </a:p>
        </p:txBody>
      </p:sp>
      <p:sp>
        <p:nvSpPr>
          <p:cNvPr id="320" name="灯片编号占位符 23"/>
          <p:cNvSpPr txBox="1">
            <a:spLocks/>
          </p:cNvSpPr>
          <p:nvPr/>
        </p:nvSpPr>
        <p:spPr bwMode="auto">
          <a:xfrm>
            <a:off x="7571581" y="7213656"/>
            <a:ext cx="76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E448FF3-DB6A-4646-84EB-FA64AF0B9E64}" type="slidenum">
              <a:rPr lang="zh-CN" altLang="en-US" sz="1200"/>
              <a:pPr algn="r" eaLnBrk="1" hangingPunct="1"/>
              <a:t>19</a:t>
            </a:fld>
            <a:endParaRPr lang="en-US" altLang="zh-CN" sz="1200"/>
          </a:p>
        </p:txBody>
      </p:sp>
    </p:spTree>
    <p:extLst>
      <p:ext uri="{BB962C8B-B14F-4D97-AF65-F5344CB8AC3E}">
        <p14:creationId xmlns:p14="http://schemas.microsoft.com/office/powerpoint/2010/main" val="413978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blinds(horizontal)">
                                      <p:cBhvr>
                                        <p:cTn id="7" dur="500"/>
                                        <p:tgtEl>
                                          <p:spTgt spid="172"/>
                                        </p:tgtEl>
                                      </p:cBhvr>
                                    </p:animEffect>
                                  </p:childTnLst>
                                </p:cTn>
                              </p:par>
                              <p:par>
                                <p:cTn id="8" presetID="3" presetClass="entr" presetSubtype="10"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blinds(horizontal)">
                                      <p:cBhvr>
                                        <p:cTn id="10" dur="500"/>
                                        <p:tgtEl>
                                          <p:spTgt spid="293"/>
                                        </p:tgtEl>
                                      </p:cBhvr>
                                    </p:animEffect>
                                  </p:childTnLst>
                                </p:cTn>
                              </p:par>
                              <p:par>
                                <p:cTn id="11" presetID="3" presetClass="entr" presetSubtype="10" fill="hold" nodeType="withEffect">
                                  <p:stCondLst>
                                    <p:cond delay="0"/>
                                  </p:stCondLst>
                                  <p:childTnLst>
                                    <p:set>
                                      <p:cBhvr>
                                        <p:cTn id="12" dur="1" fill="hold">
                                          <p:stCondLst>
                                            <p:cond delay="0"/>
                                          </p:stCondLst>
                                        </p:cTn>
                                        <p:tgtEl>
                                          <p:spTgt spid="295"/>
                                        </p:tgtEl>
                                        <p:attrNameLst>
                                          <p:attrName>style.visibility</p:attrName>
                                        </p:attrNameLst>
                                      </p:cBhvr>
                                      <p:to>
                                        <p:strVal val="visible"/>
                                      </p:to>
                                    </p:set>
                                    <p:animEffect transition="in" filter="blinds(horizontal)">
                                      <p:cBhvr>
                                        <p:cTn id="13" dur="500"/>
                                        <p:tgtEl>
                                          <p:spTgt spid="29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blinds(horizontal)">
                                      <p:cBhvr>
                                        <p:cTn id="18" dur="500"/>
                                        <p:tgtEl>
                                          <p:spTgt spid="17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03"/>
                                        </p:tgtEl>
                                        <p:attrNameLst>
                                          <p:attrName>style.visibility</p:attrName>
                                        </p:attrNameLst>
                                      </p:cBhvr>
                                      <p:to>
                                        <p:strVal val="visible"/>
                                      </p:to>
                                    </p:set>
                                    <p:animEffect transition="in" filter="blinds(horizontal)">
                                      <p:cBhvr>
                                        <p:cTn id="23" dur="500"/>
                                        <p:tgtEl>
                                          <p:spTgt spid="203"/>
                                        </p:tgtEl>
                                      </p:cBhvr>
                                    </p:animEffect>
                                  </p:childTnLst>
                                </p:cTn>
                              </p:par>
                              <p:par>
                                <p:cTn id="24" presetID="3" presetClass="entr" presetSubtype="10" fill="hold" nodeType="withEffect">
                                  <p:stCondLst>
                                    <p:cond delay="0"/>
                                  </p:stCondLst>
                                  <p:childTnLst>
                                    <p:set>
                                      <p:cBhvr>
                                        <p:cTn id="25" dur="1" fill="hold">
                                          <p:stCondLst>
                                            <p:cond delay="0"/>
                                          </p:stCondLst>
                                        </p:cTn>
                                        <p:tgtEl>
                                          <p:spTgt spid="246"/>
                                        </p:tgtEl>
                                        <p:attrNameLst>
                                          <p:attrName>style.visibility</p:attrName>
                                        </p:attrNameLst>
                                      </p:cBhvr>
                                      <p:to>
                                        <p:strVal val="visible"/>
                                      </p:to>
                                    </p:set>
                                    <p:animEffect transition="in" filter="blinds(horizontal)">
                                      <p:cBhvr>
                                        <p:cTn id="26" dur="500"/>
                                        <p:tgtEl>
                                          <p:spTgt spid="246"/>
                                        </p:tgtEl>
                                      </p:cBhvr>
                                    </p:animEffect>
                                  </p:childTnLst>
                                </p:cTn>
                              </p:par>
                              <p:par>
                                <p:cTn id="27" presetID="3" presetClass="entr" presetSubtype="10" fill="hold" nodeType="withEffect">
                                  <p:stCondLst>
                                    <p:cond delay="0"/>
                                  </p:stCondLst>
                                  <p:childTnLst>
                                    <p:set>
                                      <p:cBhvr>
                                        <p:cTn id="28" dur="1" fill="hold">
                                          <p:stCondLst>
                                            <p:cond delay="0"/>
                                          </p:stCondLst>
                                        </p:cTn>
                                        <p:tgtEl>
                                          <p:spTgt spid="268"/>
                                        </p:tgtEl>
                                        <p:attrNameLst>
                                          <p:attrName>style.visibility</p:attrName>
                                        </p:attrNameLst>
                                      </p:cBhvr>
                                      <p:to>
                                        <p:strVal val="visible"/>
                                      </p:to>
                                    </p:set>
                                    <p:animEffect transition="in" filter="blinds(horizontal)">
                                      <p:cBhvr>
                                        <p:cTn id="29" dur="500"/>
                                        <p:tgtEl>
                                          <p:spTgt spid="268"/>
                                        </p:tgtEl>
                                      </p:cBhvr>
                                    </p:animEffect>
                                  </p:childTnLst>
                                </p:cTn>
                              </p:par>
                              <p:par>
                                <p:cTn id="30" presetID="3" presetClass="entr" presetSubtype="10" fill="hold" nodeType="withEffect">
                                  <p:stCondLst>
                                    <p:cond delay="0"/>
                                  </p:stCondLst>
                                  <p:childTnLst>
                                    <p:set>
                                      <p:cBhvr>
                                        <p:cTn id="31" dur="1" fill="hold">
                                          <p:stCondLst>
                                            <p:cond delay="0"/>
                                          </p:stCondLst>
                                        </p:cTn>
                                        <p:tgtEl>
                                          <p:spTgt spid="297"/>
                                        </p:tgtEl>
                                        <p:attrNameLst>
                                          <p:attrName>style.visibility</p:attrName>
                                        </p:attrNameLst>
                                      </p:cBhvr>
                                      <p:to>
                                        <p:strVal val="visible"/>
                                      </p:to>
                                    </p:set>
                                    <p:animEffect transition="in" filter="blinds(horizontal)">
                                      <p:cBhvr>
                                        <p:cTn id="32" dur="500"/>
                                        <p:tgtEl>
                                          <p:spTgt spid="29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91"/>
                                        </p:tgtEl>
                                        <p:attrNameLst>
                                          <p:attrName>style.visibility</p:attrName>
                                        </p:attrNameLst>
                                      </p:cBhvr>
                                      <p:to>
                                        <p:strVal val="visible"/>
                                      </p:to>
                                    </p:set>
                                    <p:animEffect transition="in" filter="blinds(horizontal)">
                                      <p:cBhvr>
                                        <p:cTn id="37" dur="5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76048" y="18284"/>
            <a:ext cx="10515600" cy="1325563"/>
          </a:xfrm>
        </p:spPr>
        <p:txBody>
          <a:bodyPr>
            <a:normAutofit/>
          </a:bodyPr>
          <a:lstStyle/>
          <a:p>
            <a:r>
              <a:rPr lang="zh-CN" altLang="en-US" sz="1600" dirty="0"/>
              <a:t>第一部分</a:t>
            </a:r>
            <a:r>
              <a:rPr lang="en-US" altLang="zh-CN" sz="1600" dirty="0" err="1"/>
              <a:t>ppt</a:t>
            </a:r>
            <a:r>
              <a:rPr lang="zh-CN" altLang="en-US" sz="1600" dirty="0"/>
              <a:t>的建议：思路方向以及构建顺序</a:t>
            </a:r>
          </a:p>
        </p:txBody>
      </p:sp>
      <p:sp>
        <p:nvSpPr>
          <p:cNvPr id="3" name="内容占位符 2"/>
          <p:cNvSpPr>
            <a:spLocks noGrp="1"/>
          </p:cNvSpPr>
          <p:nvPr>
            <p:ph idx="1"/>
          </p:nvPr>
        </p:nvSpPr>
        <p:spPr>
          <a:xfrm>
            <a:off x="176047" y="1058370"/>
            <a:ext cx="11616559" cy="5657740"/>
          </a:xfrm>
        </p:spPr>
        <p:txBody>
          <a:bodyPr>
            <a:normAutofit/>
          </a:bodyPr>
          <a:lstStyle/>
          <a:p>
            <a:r>
              <a:rPr lang="zh-CN" altLang="en-US" sz="1200" dirty="0"/>
              <a:t>先讲现在物理学中的三个主要分支：实验、理论和计算物理。然后具体介绍计算物理定义内涵以及产生和发展</a:t>
            </a:r>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r>
              <a:rPr lang="zh-CN" altLang="en-US" sz="1200" dirty="0"/>
              <a:t>发展规律特点（可以放摩尔定律以及超算平台的图）</a:t>
            </a:r>
            <a:endParaRPr lang="en-US" altLang="zh-CN" sz="1200" dirty="0"/>
          </a:p>
          <a:p>
            <a:r>
              <a:rPr lang="zh-CN" altLang="en-US" sz="1200" dirty="0"/>
              <a:t>计算物理发展的扩大（机器学习、神经网络学习）以及计算物理的发展与其他发展的相互作用</a:t>
            </a:r>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r>
              <a:rPr lang="zh-CN" altLang="en-US" sz="1200" dirty="0"/>
              <a:t>计算内容以及方法的多样性</a:t>
            </a:r>
            <a:endParaRPr lang="en-US" altLang="zh-CN" sz="1200" dirty="0"/>
          </a:p>
          <a:p>
            <a:r>
              <a:rPr lang="zh-CN" altLang="en-US" sz="1200" dirty="0"/>
              <a:t>计算模拟与物理实验的对比以及其优势点</a:t>
            </a:r>
            <a:endParaRPr lang="en-US" altLang="zh-CN" sz="1200" dirty="0"/>
          </a:p>
          <a:p>
            <a:endParaRPr lang="en-US" altLang="zh-CN" sz="1200" dirty="0"/>
          </a:p>
          <a:p>
            <a:endParaRPr lang="en-US" altLang="zh-CN" sz="1200" dirty="0"/>
          </a:p>
          <a:p>
            <a:endParaRPr lang="en-US" altLang="zh-CN" sz="1200" dirty="0"/>
          </a:p>
        </p:txBody>
      </p:sp>
      <p:pic>
        <p:nvPicPr>
          <p:cNvPr id="4" name="图片 3"/>
          <p:cNvPicPr>
            <a:picLocks noChangeAspect="1"/>
          </p:cNvPicPr>
          <p:nvPr/>
        </p:nvPicPr>
        <p:blipFill>
          <a:blip r:embed="rId2"/>
          <a:stretch>
            <a:fillRect/>
          </a:stretch>
        </p:blipFill>
        <p:spPr>
          <a:xfrm>
            <a:off x="3088563" y="1510863"/>
            <a:ext cx="3995410" cy="1220971"/>
          </a:xfrm>
          <a:prstGeom prst="rect">
            <a:avLst/>
          </a:prstGeom>
        </p:spPr>
      </p:pic>
      <p:sp>
        <p:nvSpPr>
          <p:cNvPr id="5" name="文本框 4"/>
          <p:cNvSpPr txBox="1"/>
          <p:nvPr/>
        </p:nvSpPr>
        <p:spPr>
          <a:xfrm>
            <a:off x="767255" y="1544267"/>
            <a:ext cx="2144111" cy="577081"/>
          </a:xfrm>
          <a:prstGeom prst="rect">
            <a:avLst/>
          </a:prstGeom>
          <a:noFill/>
        </p:spPr>
        <p:txBody>
          <a:bodyPr wrap="square" rtlCol="0">
            <a:spAutoFit/>
          </a:bodyPr>
          <a:lstStyle/>
          <a:p>
            <a:r>
              <a:rPr lang="zh-CN" altLang="en-US" sz="1050" dirty="0"/>
              <a:t>计算机的发展为计算物理的发展提供基础。稍微提一下计算机（你的几张图）</a:t>
            </a:r>
          </a:p>
        </p:txBody>
      </p:sp>
      <p:pic>
        <p:nvPicPr>
          <p:cNvPr id="6" name="图片 5"/>
          <p:cNvPicPr>
            <a:picLocks noChangeAspect="1"/>
          </p:cNvPicPr>
          <p:nvPr/>
        </p:nvPicPr>
        <p:blipFill>
          <a:blip r:embed="rId3"/>
          <a:stretch>
            <a:fillRect/>
          </a:stretch>
        </p:blipFill>
        <p:spPr>
          <a:xfrm>
            <a:off x="8050206" y="323708"/>
            <a:ext cx="3232650" cy="3137572"/>
          </a:xfrm>
          <a:prstGeom prst="rect">
            <a:avLst/>
          </a:prstGeom>
        </p:spPr>
      </p:pic>
      <p:sp>
        <p:nvSpPr>
          <p:cNvPr id="7" name="文本框 6"/>
          <p:cNvSpPr txBox="1"/>
          <p:nvPr/>
        </p:nvSpPr>
        <p:spPr>
          <a:xfrm>
            <a:off x="7466883" y="1936107"/>
            <a:ext cx="1366083" cy="276999"/>
          </a:xfrm>
          <a:prstGeom prst="rect">
            <a:avLst/>
          </a:prstGeom>
          <a:noFill/>
        </p:spPr>
        <p:txBody>
          <a:bodyPr wrap="square" rtlCol="0">
            <a:spAutoFit/>
          </a:bodyPr>
          <a:lstStyle/>
          <a:p>
            <a:r>
              <a:rPr lang="zh-CN" altLang="en-US" sz="1200" dirty="0"/>
              <a:t>发展历程</a:t>
            </a:r>
          </a:p>
        </p:txBody>
      </p:sp>
      <p:pic>
        <p:nvPicPr>
          <p:cNvPr id="8" name="图片 7"/>
          <p:cNvPicPr>
            <a:picLocks noChangeAspect="1"/>
          </p:cNvPicPr>
          <p:nvPr/>
        </p:nvPicPr>
        <p:blipFill>
          <a:blip r:embed="rId4"/>
          <a:stretch>
            <a:fillRect/>
          </a:stretch>
        </p:blipFill>
        <p:spPr>
          <a:xfrm>
            <a:off x="767255" y="3771920"/>
            <a:ext cx="3660064" cy="1523876"/>
          </a:xfrm>
          <a:prstGeom prst="rect">
            <a:avLst/>
          </a:prstGeom>
        </p:spPr>
      </p:pic>
      <p:pic>
        <p:nvPicPr>
          <p:cNvPr id="9" name="图片 8"/>
          <p:cNvPicPr>
            <a:picLocks noChangeAspect="1"/>
          </p:cNvPicPr>
          <p:nvPr/>
        </p:nvPicPr>
        <p:blipFill>
          <a:blip r:embed="rId5"/>
          <a:stretch>
            <a:fillRect/>
          </a:stretch>
        </p:blipFill>
        <p:spPr>
          <a:xfrm>
            <a:off x="4318435" y="3818993"/>
            <a:ext cx="3331781" cy="1429730"/>
          </a:xfrm>
          <a:prstGeom prst="rect">
            <a:avLst/>
          </a:prstGeom>
        </p:spPr>
      </p:pic>
    </p:spTree>
    <p:extLst>
      <p:ext uri="{BB962C8B-B14F-4D97-AF65-F5344CB8AC3E}">
        <p14:creationId xmlns:p14="http://schemas.microsoft.com/office/powerpoint/2010/main" val="3174604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9" name="Text Box 153">
            <a:extLst>
              <a:ext uri="{FF2B5EF4-FFF2-40B4-BE49-F238E27FC236}">
                <a16:creationId xmlns:a16="http://schemas.microsoft.com/office/drawing/2014/main" id="{6FEF9EC6-4AFE-C047-BC76-FE9012893ACC}"/>
              </a:ext>
            </a:extLst>
          </p:cNvPr>
          <p:cNvSpPr txBox="1">
            <a:spLocks noChangeArrowheads="1"/>
          </p:cNvSpPr>
          <p:nvPr/>
        </p:nvSpPr>
        <p:spPr bwMode="auto">
          <a:xfrm>
            <a:off x="971600" y="908720"/>
            <a:ext cx="5832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600" dirty="0"/>
              <a:t>How to calculate </a:t>
            </a:r>
            <a:r>
              <a:rPr lang="en-US" altLang="zh-CN" sz="2600" dirty="0">
                <a:latin typeface="宋体" panose="02010600030101010101" pitchFamily="2" charset="-122"/>
              </a:rPr>
              <a:t>π</a:t>
            </a:r>
            <a:r>
              <a:rPr lang="zh-CN" altLang="en-US" sz="2600" dirty="0"/>
              <a:t>？</a:t>
            </a:r>
          </a:p>
        </p:txBody>
      </p:sp>
      <p:pic>
        <p:nvPicPr>
          <p:cNvPr id="11" name="图片 151" descr="Pi_30K.gif">
            <a:extLst>
              <a:ext uri="{FF2B5EF4-FFF2-40B4-BE49-F238E27FC236}">
                <a16:creationId xmlns:a16="http://schemas.microsoft.com/office/drawing/2014/main" id="{AB1DCF32-6B97-CB4B-B7A4-7272D26ECE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1500188"/>
            <a:ext cx="471487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23">
            <a:extLst>
              <a:ext uri="{FF2B5EF4-FFF2-40B4-BE49-F238E27FC236}">
                <a16:creationId xmlns:a16="http://schemas.microsoft.com/office/drawing/2014/main" id="{AFD6BE16-4FFE-F845-BD01-4BA29EB2F1AA}"/>
              </a:ext>
            </a:extLst>
          </p:cNvPr>
          <p:cNvGraphicFramePr>
            <a:graphicFrameLocks noChangeAspect="1"/>
          </p:cNvGraphicFramePr>
          <p:nvPr/>
        </p:nvGraphicFramePr>
        <p:xfrm>
          <a:off x="6000750" y="2143125"/>
          <a:ext cx="2840038" cy="928688"/>
        </p:xfrm>
        <a:graphic>
          <a:graphicData uri="http://schemas.openxmlformats.org/presentationml/2006/ole">
            <mc:AlternateContent xmlns:mc="http://schemas.openxmlformats.org/markup-compatibility/2006">
              <mc:Choice xmlns:v="urn:schemas-microsoft-com:vml" Requires="v">
                <p:oleObj spid="_x0000_s3185" name="公式" r:id="rId5" imgW="1320480" imgH="431640" progId="Equation.3">
                  <p:embed/>
                </p:oleObj>
              </mc:Choice>
              <mc:Fallback>
                <p:oleObj name="公式" r:id="rId5" imgW="1320480" imgH="431640" progId="Equation.3">
                  <p:embed/>
                  <p:pic>
                    <p:nvPicPr>
                      <p:cNvPr id="11" name="Object 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750" y="2143125"/>
                        <a:ext cx="2840038"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7">
            <a:extLst>
              <a:ext uri="{FF2B5EF4-FFF2-40B4-BE49-F238E27FC236}">
                <a16:creationId xmlns:a16="http://schemas.microsoft.com/office/drawing/2014/main" id="{05E552BC-4133-5641-88A1-44FF28A7AC3D}"/>
              </a:ext>
            </a:extLst>
          </p:cNvPr>
          <p:cNvGraphicFramePr>
            <a:graphicFrameLocks noChangeAspect="1"/>
          </p:cNvGraphicFramePr>
          <p:nvPr/>
        </p:nvGraphicFramePr>
        <p:xfrm>
          <a:off x="6143625" y="3429000"/>
          <a:ext cx="1617663" cy="1000125"/>
        </p:xfrm>
        <a:graphic>
          <a:graphicData uri="http://schemas.openxmlformats.org/presentationml/2006/ole">
            <mc:AlternateContent xmlns:mc="http://schemas.openxmlformats.org/markup-compatibility/2006">
              <mc:Choice xmlns:v="urn:schemas-microsoft-com:vml" Requires="v">
                <p:oleObj spid="_x0000_s3186" name="公式" r:id="rId7" imgW="698400" imgH="431640" progId="Equation.3">
                  <p:embed/>
                </p:oleObj>
              </mc:Choice>
              <mc:Fallback>
                <p:oleObj name="公式" r:id="rId7" imgW="698400" imgH="431640" progId="Equation.3">
                  <p:embed/>
                  <p:pic>
                    <p:nvPicPr>
                      <p:cNvPr id="12"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3625" y="3429000"/>
                        <a:ext cx="1617663"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55">
            <a:extLst>
              <a:ext uri="{FF2B5EF4-FFF2-40B4-BE49-F238E27FC236}">
                <a16:creationId xmlns:a16="http://schemas.microsoft.com/office/drawing/2014/main" id="{9FB5F57A-FDD4-3245-A65A-B906CB40593D}"/>
              </a:ext>
            </a:extLst>
          </p:cNvPr>
          <p:cNvSpPr txBox="1">
            <a:spLocks noChangeArrowheads="1"/>
          </p:cNvSpPr>
          <p:nvPr/>
        </p:nvSpPr>
        <p:spPr bwMode="auto">
          <a:xfrm>
            <a:off x="6000750" y="4559300"/>
            <a:ext cx="28575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Times New Roman" panose="02020603050405020304" pitchFamily="18" charset="0"/>
                <a:cs typeface="Times New Roman" panose="02020603050405020304" pitchFamily="18" charset="0"/>
              </a:rPr>
              <a:t>When N</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=30000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the relative bias of </a:t>
            </a:r>
            <a:r>
              <a:rPr lang="el-GR" altLang="zh-CN" sz="2400" dirty="0">
                <a:latin typeface="Times New Roman" panose="02020603050405020304" pitchFamily="18" charset="0"/>
                <a:cs typeface="Times New Roman" panose="02020603050405020304" pitchFamily="18" charset="0"/>
              </a:rPr>
              <a:t>π</a:t>
            </a:r>
            <a:r>
              <a:rPr lang="en-US" altLang="zh-CN" sz="2400" dirty="0">
                <a:latin typeface="Times New Roman" panose="02020603050405020304" pitchFamily="18" charset="0"/>
                <a:cs typeface="Times New Roman" panose="02020603050405020304" pitchFamily="18" charset="0"/>
              </a:rPr>
              <a:t> is only 0.07%</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73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21138" y="688190"/>
            <a:ext cx="5440680" cy="1325563"/>
          </a:xfrm>
        </p:spPr>
        <p:txBody>
          <a:bodyPr/>
          <a:lstStyle/>
          <a:p>
            <a:r>
              <a:rPr lang="en-US" altLang="zh-CN" dirty="0"/>
              <a:t>Metropolis algorithm</a:t>
            </a:r>
            <a:endParaRPr lang="zh-CN" altLang="en-US" dirty="0"/>
          </a:p>
        </p:txBody>
      </p:sp>
      <p:pic>
        <p:nvPicPr>
          <p:cNvPr id="4" name="图片 3"/>
          <p:cNvPicPr>
            <a:picLocks noChangeAspect="1"/>
          </p:cNvPicPr>
          <p:nvPr/>
        </p:nvPicPr>
        <p:blipFill>
          <a:blip r:embed="rId3"/>
          <a:stretch>
            <a:fillRect/>
          </a:stretch>
        </p:blipFill>
        <p:spPr>
          <a:xfrm>
            <a:off x="2312324" y="2339654"/>
            <a:ext cx="8258308" cy="3511407"/>
          </a:xfrm>
          <a:prstGeom prst="rect">
            <a:avLst/>
          </a:prstGeom>
        </p:spPr>
      </p:pic>
      <p:cxnSp>
        <p:nvCxnSpPr>
          <p:cNvPr id="5" name="Straight Connector 6">
            <a:extLst>
              <a:ext uri="{FF2B5EF4-FFF2-40B4-BE49-F238E27FC236}">
                <a16:creationId xmlns:a16="http://schemas.microsoft.com/office/drawing/2014/main" id="{86F2C6FA-F654-8447-9B2A-5D5AEA6ECA01}"/>
              </a:ext>
            </a:extLst>
          </p:cNvPr>
          <p:cNvCxnSpPr/>
          <p:nvPr/>
        </p:nvCxnSpPr>
        <p:spPr>
          <a:xfrm>
            <a:off x="-17819" y="543182"/>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6"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7"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8" name="Content Placeholder 7">
            <a:extLst>
              <a:ext uri="{FF2B5EF4-FFF2-40B4-BE49-F238E27FC236}">
                <a16:creationId xmlns:a16="http://schemas.microsoft.com/office/drawing/2014/main" id="{812C6838-B394-464F-97CC-0231E10032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1905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Metropolis algorithm in </a:t>
            </a:r>
            <a:r>
              <a:rPr lang="en-US" altLang="zh-CN" dirty="0" err="1"/>
              <a:t>Ising</a:t>
            </a:r>
            <a:r>
              <a:rPr lang="en-US" altLang="zh-CN" dirty="0"/>
              <a:t> model </a:t>
            </a:r>
            <a:endParaRPr lang="zh-CN" altLang="en-US" dirty="0"/>
          </a:p>
        </p:txBody>
      </p:sp>
      <p:sp>
        <p:nvSpPr>
          <p:cNvPr id="3" name="内容占位符 2"/>
          <p:cNvSpPr>
            <a:spLocks noGrp="1"/>
          </p:cNvSpPr>
          <p:nvPr>
            <p:ph idx="1"/>
          </p:nvPr>
        </p:nvSpPr>
        <p:spPr>
          <a:xfrm>
            <a:off x="419100" y="1728514"/>
            <a:ext cx="11353800" cy="4764361"/>
          </a:xfrm>
        </p:spPr>
        <p:txBody>
          <a:bodyPr>
            <a:normAutofit/>
          </a:bodyPr>
          <a:lstStyle/>
          <a:p>
            <a:pPr marL="0" indent="0">
              <a:buNone/>
            </a:pPr>
            <a:endParaRPr lang="en-US" altLang="zh-C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CN" dirty="0">
                <a:latin typeface="Times New Roman" panose="02020603050405020304" pitchFamily="18" charset="0"/>
                <a:cs typeface="Times New Roman" panose="02020603050405020304" pitchFamily="18" charset="0"/>
              </a:rPr>
              <a:t>Select one of the spins in the form </a:t>
            </a:r>
            <a:r>
              <a:rPr lang="en-US" altLang="zh-CN" i="1" dirty="0">
                <a:latin typeface="Times New Roman" panose="02020603050405020304" pitchFamily="18" charset="0"/>
                <a:cs typeface="Times New Roman" panose="02020603050405020304" pitchFamily="18" charset="0"/>
              </a:rPr>
              <a:t>Γ = (s</a:t>
            </a:r>
            <a:r>
              <a:rPr lang="en-US" altLang="zh-CN" i="1" baseline="-25000"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 s</a:t>
            </a:r>
            <a:r>
              <a:rPr lang="en-US" altLang="zh-CN" i="1" baseline="-25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 ··· , </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 </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like </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p>
          <a:p>
            <a:pPr marL="514350" indent="-514350">
              <a:buFont typeface="+mj-lt"/>
              <a:buAutoNum type="arabicPeriod"/>
            </a:pPr>
            <a:r>
              <a:rPr lang="en-US" altLang="zh-CN" dirty="0">
                <a:latin typeface="Times New Roman" panose="02020603050405020304" pitchFamily="18" charset="0"/>
                <a:cs typeface="Times New Roman" panose="02020603050405020304" pitchFamily="18" charset="0"/>
              </a:rPr>
              <a:t>Flip it</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Γ</a:t>
            </a:r>
            <a:r>
              <a:rPr lang="en-US" altLang="zh-CN" i="1" dirty="0">
                <a:latin typeface="Times New Roman" panose="02020603050405020304" pitchFamily="18" charset="0"/>
                <a:cs typeface="Times New Roman" panose="02020603050405020304" pitchFamily="18" charset="0"/>
              </a:rPr>
              <a:t>’ = (s</a:t>
            </a:r>
            <a:r>
              <a:rPr lang="en-US" altLang="zh-CN" i="1" baseline="-25000"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,s</a:t>
            </a:r>
            <a:r>
              <a:rPr lang="en-US" altLang="zh-CN" i="1" baseline="-25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 </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 C</a:t>
            </a:r>
            <a:r>
              <a:rPr lang="en-US" altLang="zh-CN" dirty="0">
                <a:latin typeface="Times New Roman" panose="02020603050405020304" pitchFamily="18" charset="0"/>
                <a:cs typeface="Times New Roman" panose="02020603050405020304" pitchFamily="18" charset="0"/>
              </a:rPr>
              <a:t>hoose a new configuration according to attempt probability </a:t>
            </a:r>
            <a:r>
              <a:rPr lang="en-US" altLang="zh-CN" i="1" dirty="0">
                <a:latin typeface="Times New Roman" panose="02020603050405020304" pitchFamily="18" charset="0"/>
                <a:cs typeface="Times New Roman" panose="02020603050405020304" pitchFamily="18" charset="0"/>
              </a:rPr>
              <a:t>1/N</a:t>
            </a:r>
          </a:p>
          <a:p>
            <a:pPr marL="514350" indent="-514350">
              <a:buFont typeface="+mj-lt"/>
              <a:buAutoNum type="arabicPeriod"/>
            </a:pPr>
            <a:r>
              <a:rPr lang="en-US" altLang="zh-CN" dirty="0">
                <a:latin typeface="Times New Roman" panose="02020603050405020304" pitchFamily="18" charset="0"/>
                <a:cs typeface="Times New Roman" panose="02020603050405020304" pitchFamily="18" charset="0"/>
              </a:rPr>
              <a:t>Calculate </a:t>
            </a:r>
            <a:r>
              <a:rPr lang="zh-CN" altLang="en-US"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E = E(</a:t>
            </a:r>
            <a:r>
              <a:rPr lang="el-GR" altLang="zh-CN" i="1" dirty="0">
                <a:latin typeface="Times New Roman" panose="02020603050405020304" pitchFamily="18" charset="0"/>
                <a:cs typeface="Times New Roman" panose="02020603050405020304" pitchFamily="18" charset="0"/>
              </a:rPr>
              <a:t>Γ</a:t>
            </a:r>
            <a:r>
              <a:rPr lang="en-US" altLang="zh-CN" i="1" dirty="0">
                <a:latin typeface="Times New Roman" panose="02020603050405020304" pitchFamily="18" charset="0"/>
                <a:cs typeface="Times New Roman" panose="02020603050405020304" pitchFamily="18" charset="0"/>
              </a:rPr>
              <a:t>’</a:t>
            </a:r>
            <a:r>
              <a:rPr lang="el-GR"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E(</a:t>
            </a:r>
            <a:r>
              <a:rPr lang="el-GR" altLang="zh-CN" i="1" dirty="0">
                <a:latin typeface="Times New Roman" panose="02020603050405020304" pitchFamily="18" charset="0"/>
                <a:cs typeface="Times New Roman" panose="02020603050405020304" pitchFamily="18" charset="0"/>
              </a:rPr>
              <a:t>Γ),</a:t>
            </a:r>
            <a:r>
              <a:rPr lang="el-GR"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and get ratio</a:t>
            </a:r>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W(</a:t>
            </a:r>
            <a:r>
              <a:rPr lang="el-GR" altLang="zh-CN" i="1" dirty="0">
                <a:latin typeface="Times New Roman" panose="02020603050405020304" pitchFamily="18" charset="0"/>
                <a:cs typeface="Times New Roman" panose="02020603050405020304" pitchFamily="18" charset="0"/>
              </a:rPr>
              <a:t>Γ</a:t>
            </a:r>
            <a:r>
              <a:rPr lang="en-US" altLang="zh-CN" i="1" dirty="0">
                <a:latin typeface="Times New Roman" panose="02020603050405020304" pitchFamily="18" charset="0"/>
                <a:cs typeface="Times New Roman" panose="02020603050405020304" pitchFamily="18" charset="0"/>
              </a:rPr>
              <a:t>’</a:t>
            </a:r>
            <a:r>
              <a:rPr lang="el-GR"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/W(</a:t>
            </a:r>
            <a:r>
              <a:rPr lang="el-GR" altLang="zh-CN" i="1" dirty="0">
                <a:latin typeface="Times New Roman" panose="02020603050405020304" pitchFamily="18" charset="0"/>
                <a:cs typeface="Times New Roman" panose="02020603050405020304" pitchFamily="18" charset="0"/>
              </a:rPr>
              <a:t>Γ) = </a:t>
            </a:r>
            <a:r>
              <a:rPr lang="en-US" altLang="zh-CN" i="1" dirty="0">
                <a:latin typeface="Times New Roman" panose="02020603050405020304" pitchFamily="18" charset="0"/>
                <a:cs typeface="Times New Roman" panose="02020603050405020304" pitchFamily="18" charset="0"/>
              </a:rPr>
              <a:t>e</a:t>
            </a:r>
            <a:r>
              <a:rPr lang="en-US" altLang="zh-CN" i="1" baseline="30000" dirty="0">
                <a:latin typeface="Times New Roman" panose="02020603050405020304" pitchFamily="18" charset="0"/>
                <a:cs typeface="Times New Roman" panose="02020603050405020304" pitchFamily="18" charset="0"/>
              </a:rPr>
              <a:t>−∆E/</a:t>
            </a:r>
            <a:r>
              <a:rPr lang="en-US" altLang="zh-CN" i="1" baseline="30000" dirty="0" err="1">
                <a:latin typeface="Times New Roman" panose="02020603050405020304" pitchFamily="18" charset="0"/>
                <a:cs typeface="Times New Roman" panose="02020603050405020304" pitchFamily="18" charset="0"/>
              </a:rPr>
              <a:t>kBT</a:t>
            </a:r>
            <a:r>
              <a:rPr lang="en-US" altLang="zh-CN" i="1" baseline="30000" dirty="0">
                <a:latin typeface="Times New Roman" panose="02020603050405020304" pitchFamily="18" charset="0"/>
                <a:cs typeface="Times New Roman" panose="02020603050405020304" pitchFamily="18" charset="0"/>
              </a:rPr>
              <a:t> </a:t>
            </a:r>
          </a:p>
          <a:p>
            <a:pPr marL="514350" indent="-514350">
              <a:buFont typeface="+mj-lt"/>
              <a:buAutoNum type="arabicPeriod"/>
            </a:pPr>
            <a:r>
              <a:rPr lang="en-US" altLang="zh-CN" dirty="0">
                <a:latin typeface="Times New Roman" panose="02020603050405020304" pitchFamily="18" charset="0"/>
                <a:cs typeface="Times New Roman" panose="02020603050405020304" pitchFamily="18" charset="0"/>
              </a:rPr>
              <a:t>Set up </a:t>
            </a:r>
            <a:r>
              <a:rPr lang="en-US" altLang="zh-CN" i="1" dirty="0" err="1">
                <a:latin typeface="Times New Roman" panose="02020603050405020304" pitchFamily="18" charset="0"/>
                <a:cs typeface="Times New Roman" panose="02020603050405020304" pitchFamily="18" charset="0"/>
              </a:rPr>
              <a:t>P</a:t>
            </a:r>
            <a:r>
              <a:rPr lang="en-US" altLang="zh-CN" i="1" baseline="-25000" dirty="0" err="1">
                <a:latin typeface="Times New Roman" panose="02020603050405020304" pitchFamily="18" charset="0"/>
                <a:cs typeface="Times New Roman" panose="02020603050405020304" pitchFamily="18" charset="0"/>
              </a:rPr>
              <a:t>accept</a:t>
            </a:r>
            <a:r>
              <a:rPr lang="en-US" altLang="zh-CN" i="1" dirty="0">
                <a:latin typeface="Times New Roman" panose="02020603050405020304" pitchFamily="18" charset="0"/>
                <a:cs typeface="Times New Roman" panose="02020603050405020304" pitchFamily="18" charset="0"/>
              </a:rPr>
              <a:t>(</a:t>
            </a:r>
            <a:r>
              <a:rPr lang="el-GR" altLang="zh-CN" i="1" dirty="0">
                <a:latin typeface="Times New Roman" panose="02020603050405020304" pitchFamily="18" charset="0"/>
                <a:cs typeface="Times New Roman" panose="02020603050405020304" pitchFamily="18" charset="0"/>
              </a:rPr>
              <a:t>Γ</a:t>
            </a:r>
            <a:r>
              <a:rPr lang="en-US" altLang="zh-CN" i="1" dirty="0">
                <a:latin typeface="Times New Roman" panose="02020603050405020304" pitchFamily="18" charset="0"/>
                <a:cs typeface="Times New Roman" panose="02020603050405020304" pitchFamily="18" charset="0"/>
              </a:rPr>
              <a:t>’</a:t>
            </a:r>
            <a:r>
              <a:rPr lang="el-GR" altLang="zh-CN" i="1" dirty="0">
                <a:latin typeface="Times New Roman" panose="02020603050405020304" pitchFamily="18" charset="0"/>
                <a:cs typeface="Times New Roman" panose="02020603050405020304" pitchFamily="18" charset="0"/>
              </a:rPr>
              <a:t>,Γ) = </a:t>
            </a:r>
            <a:r>
              <a:rPr lang="en-US" altLang="zh-CN" i="1" dirty="0">
                <a:latin typeface="Times New Roman" panose="02020603050405020304" pitchFamily="18" charset="0"/>
                <a:cs typeface="Times New Roman" panose="02020603050405020304" pitchFamily="18" charset="0"/>
              </a:rPr>
              <a:t>min[W(</a:t>
            </a:r>
            <a:r>
              <a:rPr lang="el-GR" altLang="zh-CN" i="1" dirty="0">
                <a:latin typeface="Times New Roman" panose="02020603050405020304" pitchFamily="18" charset="0"/>
                <a:cs typeface="Times New Roman" panose="02020603050405020304" pitchFamily="18" charset="0"/>
              </a:rPr>
              <a:t>Γ</a:t>
            </a:r>
            <a:r>
              <a:rPr lang="en-US" altLang="zh-CN" i="1" dirty="0">
                <a:latin typeface="Times New Roman" panose="02020603050405020304" pitchFamily="18" charset="0"/>
                <a:cs typeface="Times New Roman" panose="02020603050405020304" pitchFamily="18" charset="0"/>
              </a:rPr>
              <a:t>’</a:t>
            </a:r>
            <a:r>
              <a:rPr lang="el-GR"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/W(</a:t>
            </a:r>
            <a:r>
              <a:rPr lang="el-GR" altLang="zh-CN" i="1" dirty="0">
                <a:latin typeface="Times New Roman" panose="02020603050405020304" pitchFamily="18" charset="0"/>
                <a:cs typeface="Times New Roman" panose="02020603050405020304" pitchFamily="18" charset="0"/>
              </a:rPr>
              <a:t>Γ) ,1]</a:t>
            </a:r>
            <a:r>
              <a:rPr lang="en-US" altLang="zh-CN" dirty="0">
                <a:latin typeface="Times New Roman" panose="02020603050405020304" pitchFamily="18" charset="0"/>
                <a:cs typeface="Times New Roman" panose="02020603050405020304" pitchFamily="18" charset="0"/>
              </a:rPr>
              <a:t>:</a:t>
            </a:r>
            <a:r>
              <a:rPr lang="zh-CN" altLang="el-GR"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971550" lvl="1" indent="-514350">
              <a:buFont typeface="+mj-lt"/>
              <a:buAutoNum type="arabicParenR"/>
            </a:pPr>
            <a:r>
              <a:rPr lang="en-US" altLang="zh-CN" sz="2800" dirty="0">
                <a:latin typeface="Times New Roman" panose="02020603050405020304" pitchFamily="18" charset="0"/>
                <a:cs typeface="Times New Roman" panose="02020603050405020304" pitchFamily="18" charset="0"/>
              </a:rPr>
              <a:t>if </a:t>
            </a:r>
            <a:r>
              <a:rPr lang="zh-CN" altLang="en-US" sz="2800" i="1"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E ≤ 0</a:t>
            </a:r>
            <a:r>
              <a:rPr lang="en-US" altLang="zh-CN" sz="2800" dirty="0">
                <a:latin typeface="Times New Roman" panose="02020603050405020304" pitchFamily="18" charset="0"/>
                <a:cs typeface="Times New Roman" panose="02020603050405020304" pitchFamily="18" charset="0"/>
              </a:rPr>
              <a:t>, accept </a:t>
            </a:r>
            <a:r>
              <a:rPr lang="el-GR" altLang="zh-CN" sz="2800" i="1" dirty="0">
                <a:latin typeface="Times New Roman" panose="02020603050405020304" pitchFamily="18" charset="0"/>
                <a:cs typeface="Times New Roman" panose="02020603050405020304" pitchFamily="18" charset="0"/>
              </a:rPr>
              <a:t>Γ</a:t>
            </a:r>
            <a:r>
              <a:rPr lang="en-US" altLang="zh-CN" sz="2800" i="1" dirty="0">
                <a:latin typeface="Times New Roman" panose="02020603050405020304" pitchFamily="18" charset="0"/>
                <a:cs typeface="Times New Roman" panose="02020603050405020304" pitchFamily="18" charset="0"/>
              </a:rPr>
              <a:t>’</a:t>
            </a:r>
            <a:r>
              <a:rPr lang="el-GR"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marL="971550" lvl="1" indent="-514350">
              <a:buFont typeface="+mj-lt"/>
              <a:buAutoNum type="arabicParenR"/>
            </a:pPr>
            <a:r>
              <a:rPr lang="en-US" altLang="zh-CN" sz="2800" dirty="0">
                <a:latin typeface="Times New Roman" panose="02020603050405020304" pitchFamily="18" charset="0"/>
                <a:cs typeface="Times New Roman" panose="02020603050405020304" pitchFamily="18" charset="0"/>
              </a:rPr>
              <a:t>if </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E &gt; 0, accept </a:t>
            </a:r>
            <a:r>
              <a:rPr lang="el-GR" altLang="zh-CN" sz="2800" i="1" dirty="0">
                <a:latin typeface="Times New Roman" panose="02020603050405020304" pitchFamily="18" charset="0"/>
                <a:cs typeface="Times New Roman" panose="02020603050405020304" pitchFamily="18" charset="0"/>
              </a:rPr>
              <a:t>Γ</a:t>
            </a:r>
            <a:r>
              <a:rPr lang="en-US" altLang="zh-CN" sz="2800" i="1"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as probability </a:t>
            </a:r>
            <a:r>
              <a:rPr lang="en-US" altLang="zh-CN" sz="2800" i="1" dirty="0">
                <a:latin typeface="Times New Roman" panose="02020603050405020304" pitchFamily="18" charset="0"/>
                <a:cs typeface="Times New Roman" panose="02020603050405020304" pitchFamily="18" charset="0"/>
              </a:rPr>
              <a:t>e</a:t>
            </a:r>
            <a:r>
              <a:rPr lang="en-US" altLang="zh-CN" sz="2800" i="1" baseline="30000" dirty="0">
                <a:latin typeface="Times New Roman" panose="02020603050405020304" pitchFamily="18" charset="0"/>
                <a:cs typeface="Times New Roman" panose="02020603050405020304" pitchFamily="18" charset="0"/>
              </a:rPr>
              <a:t>−∆E/</a:t>
            </a:r>
            <a:r>
              <a:rPr lang="en-US" altLang="zh-CN" sz="2800" i="1" baseline="30000" dirty="0" err="1">
                <a:latin typeface="Times New Roman" panose="02020603050405020304" pitchFamily="18" charset="0"/>
                <a:cs typeface="Times New Roman" panose="02020603050405020304" pitchFamily="18" charset="0"/>
              </a:rPr>
              <a:t>kBT</a:t>
            </a:r>
            <a:r>
              <a:rPr lang="en-US" altLang="zh-CN" sz="2800" i="1" baseline="300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;otherwise, reject.</a:t>
            </a:r>
          </a:p>
          <a:p>
            <a:pPr marL="514350" indent="-514350">
              <a:buFont typeface="+mj-lt"/>
              <a:buAutoNum type="arabicPeriod"/>
            </a:pPr>
            <a:r>
              <a:rPr lang="en-US" altLang="zh-CN" dirty="0">
                <a:latin typeface="Times New Roman" panose="02020603050405020304" pitchFamily="18" charset="0"/>
                <a:cs typeface="Times New Roman" panose="02020603050405020304" pitchFamily="18" charset="0"/>
              </a:rPr>
              <a:t>back to step 1 to generate enough configuration. </a:t>
            </a:r>
            <a:endParaRPr lang="zh-CN" altLang="en-US" dirty="0">
              <a:latin typeface="Times New Roman" panose="02020603050405020304" pitchFamily="18" charset="0"/>
              <a:cs typeface="Times New Roman" panose="02020603050405020304" pitchFamily="18" charset="0"/>
            </a:endParaRPr>
          </a:p>
        </p:txBody>
      </p:sp>
      <p:pic>
        <p:nvPicPr>
          <p:cNvPr id="6" name="内容占位符 32"/>
          <p:cNvPicPr>
            <a:picLocks noChangeAspect="1"/>
          </p:cNvPicPr>
          <p:nvPr/>
        </p:nvPicPr>
        <p:blipFill>
          <a:blip r:embed="rId3"/>
          <a:stretch>
            <a:fillRect/>
          </a:stretch>
        </p:blipFill>
        <p:spPr>
          <a:xfrm>
            <a:off x="9820718" y="0"/>
            <a:ext cx="2169401" cy="2252839"/>
          </a:xfrm>
          <a:prstGeom prst="rect">
            <a:avLst/>
          </a:prstGeom>
        </p:spPr>
      </p:pic>
    </p:spTree>
    <p:extLst>
      <p:ext uri="{BB962C8B-B14F-4D97-AF65-F5344CB8AC3E}">
        <p14:creationId xmlns:p14="http://schemas.microsoft.com/office/powerpoint/2010/main" val="1309432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00015"/>
            <a:ext cx="10515600" cy="1325563"/>
          </a:xfrm>
        </p:spPr>
        <p:txBody>
          <a:bodyPr/>
          <a:lstStyle/>
          <a:p>
            <a:r>
              <a:rPr lang="en-US" altLang="zh-CN" dirty="0"/>
              <a:t>Clustering</a:t>
            </a:r>
            <a:endParaRPr lang="zh-CN" altLang="en-US" dirty="0"/>
          </a:p>
        </p:txBody>
      </p:sp>
      <p:sp>
        <p:nvSpPr>
          <p:cNvPr id="3" name="内容占位符 2"/>
          <p:cNvSpPr>
            <a:spLocks noGrp="1"/>
          </p:cNvSpPr>
          <p:nvPr>
            <p:ph idx="1"/>
          </p:nvPr>
        </p:nvSpPr>
        <p:spPr>
          <a:xfrm>
            <a:off x="838200" y="2016840"/>
            <a:ext cx="10515600" cy="4759643"/>
          </a:xfrm>
        </p:spPr>
        <p:txBody>
          <a:bodyPr/>
          <a:lstStyle/>
          <a:p>
            <a:pPr>
              <a:buFont typeface="Wingdings" pitchFamily="2" charset="2"/>
              <a:buChar char="Ø"/>
            </a:pPr>
            <a:r>
              <a:rPr lang="en-US" altLang="zh-CN" dirty="0">
                <a:latin typeface="Times New Roman" panose="02020603050405020304" pitchFamily="18" charset="0"/>
                <a:cs typeface="Times New Roman" panose="02020603050405020304" pitchFamily="18" charset="0"/>
              </a:rPr>
              <a:t>Group a set of objects which are more similar (in some sense) to each other than to those in other groups (clusters). </a:t>
            </a:r>
          </a:p>
          <a:p>
            <a:pPr>
              <a:buFont typeface="Wingdings" pitchFamily="2" charset="2"/>
              <a:buChar char="Ø"/>
            </a:pPr>
            <a:r>
              <a:rPr lang="en-US" altLang="zh-CN" dirty="0">
                <a:latin typeface="Times New Roman" panose="02020603050405020304" pitchFamily="18" charset="0"/>
                <a:cs typeface="Times New Roman" panose="02020603050405020304" pitchFamily="18" charset="0"/>
              </a:rPr>
              <a:t>A common technique for statistical data analysis used in many fields:</a:t>
            </a:r>
          </a:p>
          <a:p>
            <a:pPr lvl="1"/>
            <a:r>
              <a:rPr lang="en-US" altLang="zh-CN" sz="2800" dirty="0">
                <a:latin typeface="Times New Roman" panose="02020603050405020304" pitchFamily="18" charset="0"/>
                <a:cs typeface="Times New Roman" panose="02020603050405020304" pitchFamily="18" charset="0"/>
              </a:rPr>
              <a:t>machine learning</a:t>
            </a:r>
          </a:p>
          <a:p>
            <a:pPr lvl="1"/>
            <a:r>
              <a:rPr lang="en-US" altLang="zh-CN" sz="2800" dirty="0">
                <a:latin typeface="Times New Roman" panose="02020603050405020304" pitchFamily="18" charset="0"/>
                <a:cs typeface="Times New Roman" panose="02020603050405020304" pitchFamily="18" charset="0"/>
              </a:rPr>
              <a:t>pattern recognition</a:t>
            </a:r>
          </a:p>
          <a:p>
            <a:pPr lvl="1"/>
            <a:r>
              <a:rPr lang="en-US" altLang="zh-CN" sz="2800" dirty="0">
                <a:latin typeface="Times New Roman" panose="02020603050405020304" pitchFamily="18" charset="0"/>
                <a:cs typeface="Times New Roman" panose="02020603050405020304" pitchFamily="18" charset="0"/>
              </a:rPr>
              <a:t>image analysis</a:t>
            </a:r>
          </a:p>
          <a:p>
            <a:pPr lvl="1"/>
            <a:r>
              <a:rPr lang="en-US" altLang="zh-CN" sz="2800" dirty="0">
                <a:latin typeface="Times New Roman" panose="02020603050405020304" pitchFamily="18" charset="0"/>
                <a:cs typeface="Times New Roman" panose="02020603050405020304" pitchFamily="18" charset="0"/>
              </a:rPr>
              <a:t>information retrieval</a:t>
            </a:r>
          </a:p>
          <a:p>
            <a:pPr lvl="1"/>
            <a:r>
              <a:rPr lang="en-US" altLang="zh-CN" sz="2800" dirty="0">
                <a:latin typeface="Times New Roman" panose="02020603050405020304" pitchFamily="18" charset="0"/>
                <a:cs typeface="Times New Roman" panose="02020603050405020304" pitchFamily="18" charset="0"/>
              </a:rPr>
              <a:t>Bioinformatics</a:t>
            </a:r>
          </a:p>
          <a:p>
            <a:pPr lvl="1"/>
            <a:r>
              <a:rPr lang="en-US" altLang="zh-CN" sz="2800" dirty="0">
                <a:latin typeface="Times New Roman" panose="02020603050405020304" pitchFamily="18" charset="0"/>
                <a:cs typeface="Times New Roman" panose="02020603050405020304" pitchFamily="18" charset="0"/>
              </a:rPr>
              <a:t>data compression</a:t>
            </a:r>
          </a:p>
          <a:p>
            <a:pPr lvl="1"/>
            <a:r>
              <a:rPr lang="en-US" altLang="zh-CN" sz="2800" dirty="0">
                <a:latin typeface="Times New Roman" panose="02020603050405020304" pitchFamily="18" charset="0"/>
                <a:cs typeface="Times New Roman" panose="02020603050405020304" pitchFamily="18" charset="0"/>
              </a:rPr>
              <a:t>computer graphics.</a:t>
            </a:r>
          </a:p>
          <a:p>
            <a:endParaRPr lang="zh-CN" altLang="en-US" dirty="0">
              <a:latin typeface="Times New Roman" panose="02020603050405020304" pitchFamily="18" charset="0"/>
              <a:cs typeface="Times New Roman" panose="02020603050405020304" pitchFamily="18" charset="0"/>
            </a:endParaRPr>
          </a:p>
        </p:txBody>
      </p:sp>
      <p:cxnSp>
        <p:nvCxnSpPr>
          <p:cNvPr id="4"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5"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6"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357109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6053" y="543181"/>
            <a:ext cx="10515600"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Wolff algorithm</a:t>
            </a:r>
            <a:endParaRPr lang="zh-CN" altLang="en-US" sz="4000" dirty="0">
              <a:latin typeface="Times New Roman" panose="02020603050405020304" pitchFamily="18" charset="0"/>
              <a:cs typeface="Times New Roman" panose="02020603050405020304" pitchFamily="18" charset="0"/>
            </a:endParaRPr>
          </a:p>
        </p:txBody>
      </p:sp>
      <p:sp>
        <p:nvSpPr>
          <p:cNvPr id="8" name="内容占位符 7">
            <a:extLst>
              <a:ext uri="{FF2B5EF4-FFF2-40B4-BE49-F238E27FC236}">
                <a16:creationId xmlns:a16="http://schemas.microsoft.com/office/drawing/2014/main" id="{A6908DCB-6A93-4428-8DC5-270535D7247A}"/>
              </a:ext>
            </a:extLst>
          </p:cNvPr>
          <p:cNvSpPr>
            <a:spLocks noGrp="1"/>
          </p:cNvSpPr>
          <p:nvPr>
            <p:ph idx="1"/>
          </p:nvPr>
        </p:nvSpPr>
        <p:spPr>
          <a:xfrm>
            <a:off x="4105455" y="749481"/>
            <a:ext cx="8086545" cy="5824615"/>
          </a:xfrm>
        </p:spPr>
        <p:txBody>
          <a:bodyPr>
            <a:noAutofit/>
          </a:bodyPr>
          <a:lstStyle/>
          <a:p>
            <a:pPr marL="0" indent="0">
              <a:lnSpc>
                <a:spcPct val="100000"/>
              </a:lnSpc>
              <a:buNone/>
            </a:pPr>
            <a:r>
              <a:rPr lang="en-US" altLang="zh-CN" sz="2400" dirty="0">
                <a:latin typeface="Times New Roman" panose="02020603050405020304" pitchFamily="18" charset="0"/>
                <a:cs typeface="Times New Roman" panose="02020603050405020304" pitchFamily="18" charset="0"/>
              </a:rPr>
              <a:t>Flip a group in one step instead of flipping </a:t>
            </a:r>
            <a:r>
              <a:rPr lang="en-US" altLang="zh-CN" sz="2400" i="1" dirty="0">
                <a:latin typeface="Times New Roman" panose="02020603050405020304" pitchFamily="18" charset="0"/>
                <a:cs typeface="Times New Roman" panose="02020603050405020304" pitchFamily="18" charset="0"/>
              </a:rPr>
              <a:t>N = </a:t>
            </a:r>
            <a:r>
              <a:rPr lang="en-US" altLang="zh-CN" sz="2400" i="1" dirty="0" err="1">
                <a:latin typeface="Times New Roman" panose="02020603050405020304" pitchFamily="18" charset="0"/>
                <a:cs typeface="Times New Roman" panose="02020603050405020304" pitchFamily="18" charset="0"/>
              </a:rPr>
              <a:t>L</a:t>
            </a:r>
            <a:r>
              <a:rPr lang="en-US" altLang="zh-CN" sz="2400" i="1" baseline="30000" dirty="0" err="1">
                <a:latin typeface="Times New Roman" panose="02020603050405020304" pitchFamily="18" charset="0"/>
                <a:cs typeface="Times New Roman" panose="02020603050405020304" pitchFamily="18" charset="0"/>
              </a:rPr>
              <a:t>d</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one by one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step:</a:t>
            </a:r>
          </a:p>
          <a:p>
            <a:pPr marL="514350" indent="-514350">
              <a:lnSpc>
                <a:spcPct val="100000"/>
              </a:lnSpc>
              <a:buFont typeface="+mj-lt"/>
              <a:buAutoNum type="arabicPeriod"/>
            </a:pPr>
            <a:r>
              <a:rPr lang="en-US" altLang="zh-CN" sz="2400" dirty="0">
                <a:latin typeface="Times New Roman" panose="02020603050405020304" pitchFamily="18" charset="0"/>
                <a:cs typeface="Times New Roman" panose="02020603050405020304" pitchFamily="18" charset="0"/>
              </a:rPr>
              <a:t>Choose a spin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arbitrarily</a:t>
            </a:r>
          </a:p>
          <a:p>
            <a:pPr marL="514350" indent="-514350">
              <a:lnSpc>
                <a:spcPct val="100000"/>
              </a:lnSpc>
              <a:buFont typeface="+mj-lt"/>
              <a:buAutoNum type="arabicPeriod"/>
            </a:pPr>
            <a:r>
              <a:rPr lang="en-US" altLang="zh-CN" sz="2400" dirty="0">
                <a:latin typeface="Times New Roman" panose="02020603050405020304" pitchFamily="18" charset="0"/>
                <a:cs typeface="Times New Roman" panose="02020603050405020304" pitchFamily="18" charset="0"/>
              </a:rPr>
              <a:t>Turn </a:t>
            </a:r>
            <a:r>
              <a:rPr lang="en-US" altLang="zh-CN" sz="2400" i="1" dirty="0" err="1">
                <a:latin typeface="Times New Roman" panose="02020603050405020304" pitchFamily="18" charset="0"/>
                <a:cs typeface="Times New Roman" panose="02020603050405020304" pitchFamily="18" charset="0"/>
              </a:rPr>
              <a:t>s’</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i="1" dirty="0">
                <a:latin typeface="Times New Roman" panose="02020603050405020304" pitchFamily="18" charset="0"/>
                <a:cs typeface="Times New Roman" panose="02020603050405020304" pitchFamily="18" charset="0"/>
              </a:rPr>
              <a:t> = −</a:t>
            </a:r>
            <a:r>
              <a:rPr lang="en-US" altLang="zh-CN" sz="2400" i="1" dirty="0" err="1">
                <a:latin typeface="Times New Roman" panose="02020603050405020304" pitchFamily="18" charset="0"/>
                <a:cs typeface="Times New Roman" panose="02020603050405020304" pitchFamily="18" charset="0"/>
              </a:rPr>
              <a:t>s</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i="1" dirty="0">
                <a:latin typeface="Times New Roman" panose="02020603050405020304" pitchFamily="18" charset="0"/>
                <a:cs typeface="Times New Roman" panose="02020603050405020304" pitchFamily="18" charset="0"/>
              </a:rPr>
              <a:t> </a:t>
            </a:r>
          </a:p>
          <a:p>
            <a:pPr marL="514350" indent="-514350">
              <a:lnSpc>
                <a:spcPct val="100000"/>
              </a:lnSpc>
              <a:buFont typeface="+mj-lt"/>
              <a:buAutoNum type="arabicPeriod"/>
            </a:pPr>
            <a:r>
              <a:rPr lang="en-US" altLang="zh-CN" sz="2400" dirty="0">
                <a:latin typeface="Times New Roman" panose="02020603050405020304" pitchFamily="18" charset="0"/>
                <a:cs typeface="Times New Roman" panose="02020603050405020304" pitchFamily="18" charset="0"/>
              </a:rPr>
              <a:t>Do the following for all nearest neighbors of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If </a:t>
            </a:r>
            <a:r>
              <a:rPr lang="en-US" altLang="zh-CN" sz="2400" i="1" dirty="0" err="1">
                <a:latin typeface="Times New Roman" panose="02020603050405020304" pitchFamily="18" charset="0"/>
                <a:cs typeface="Times New Roman" panose="02020603050405020304" pitchFamily="18" charset="0"/>
              </a:rPr>
              <a:t>s</a:t>
            </a:r>
            <a:r>
              <a:rPr lang="en-US" altLang="zh-CN" sz="2400" i="1" baseline="-25000" dirty="0" err="1">
                <a:latin typeface="Times New Roman" panose="02020603050405020304" pitchFamily="18" charset="0"/>
                <a:cs typeface="Times New Roman" panose="02020603050405020304" pitchFamily="18" charset="0"/>
              </a:rPr>
              <a:t>k</a:t>
            </a:r>
            <a:r>
              <a:rPr lang="en-US" altLang="zh-CN" sz="2400" i="1" dirty="0">
                <a:latin typeface="Times New Roman" panose="02020603050405020304" pitchFamily="18" charset="0"/>
                <a:cs typeface="Times New Roman" panose="02020603050405020304" pitchFamily="18" charset="0"/>
              </a:rPr>
              <a:t> = </a:t>
            </a:r>
            <a:r>
              <a:rPr lang="en-US" altLang="zh-CN" sz="2400" i="1" dirty="0" err="1">
                <a:latin typeface="Times New Roman" panose="02020603050405020304" pitchFamily="18" charset="0"/>
                <a:cs typeface="Times New Roman" panose="02020603050405020304" pitchFamily="18" charset="0"/>
              </a:rPr>
              <a:t>s</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the probability is </a:t>
            </a:r>
            <a:r>
              <a:rPr lang="en-US" altLang="zh-CN" sz="2400" i="1" dirty="0">
                <a:latin typeface="Times New Roman" panose="02020603050405020304" pitchFamily="18" charset="0"/>
                <a:cs typeface="Times New Roman" panose="02020603050405020304" pitchFamily="18" charset="0"/>
              </a:rPr>
              <a:t>1−e</a:t>
            </a:r>
            <a:r>
              <a:rPr lang="en-US" altLang="zh-CN" sz="2400" i="1" baseline="30000" dirty="0">
                <a:latin typeface="Times New Roman" panose="02020603050405020304" pitchFamily="18" charset="0"/>
                <a:cs typeface="Times New Roman" panose="02020603050405020304" pitchFamily="18" charset="0"/>
              </a:rPr>
              <a:t>−2K</a:t>
            </a:r>
            <a:r>
              <a:rPr lang="en-US" altLang="zh-CN" sz="2400" i="1" dirty="0">
                <a:latin typeface="Times New Roman" panose="02020603050405020304" pitchFamily="18" charset="0"/>
                <a:cs typeface="Times New Roman" panose="02020603050405020304" pitchFamily="18" charset="0"/>
              </a:rPr>
              <a:t>, K = J/</a:t>
            </a:r>
            <a:r>
              <a:rPr lang="en-US" altLang="zh-CN" sz="2400" i="1" dirty="0" err="1">
                <a:latin typeface="Times New Roman" panose="02020603050405020304" pitchFamily="18" charset="0"/>
                <a:cs typeface="Times New Roman" panose="02020603050405020304" pitchFamily="18" charset="0"/>
              </a:rPr>
              <a:t>k</a:t>
            </a:r>
            <a:r>
              <a:rPr lang="en-US" altLang="zh-CN" sz="2400" i="1" baseline="-25000" dirty="0" err="1">
                <a:latin typeface="Times New Roman" panose="02020603050405020304" pitchFamily="18" charset="0"/>
                <a:cs typeface="Times New Roman" panose="02020603050405020304" pitchFamily="18" charset="0"/>
              </a:rPr>
              <a:t>B</a:t>
            </a:r>
            <a:r>
              <a:rPr lang="en-US" altLang="zh-CN" sz="2400" i="1" dirty="0" err="1">
                <a:latin typeface="Times New Roman" panose="02020603050405020304" pitchFamily="18" charset="0"/>
                <a:cs typeface="Times New Roman" panose="02020603050405020304" pitchFamily="18" charset="0"/>
              </a:rPr>
              <a:t>T</a:t>
            </a:r>
            <a:endParaRPr lang="en-US" altLang="zh-CN" sz="2400" i="1" dirty="0">
              <a:latin typeface="Times New Roman" panose="02020603050405020304" pitchFamily="18" charset="0"/>
              <a:cs typeface="Times New Roman" panose="02020603050405020304" pitchFamily="18" charset="0"/>
            </a:endParaRPr>
          </a:p>
          <a:p>
            <a:pPr marL="1428750" lvl="2" indent="-514350">
              <a:lnSpc>
                <a:spcPct val="100000"/>
              </a:lnSpc>
              <a:buFont typeface="+mj-lt"/>
              <a:buAutoNum type="arabicParenR"/>
            </a:pPr>
            <a:r>
              <a:rPr lang="en-US" altLang="zh-CN" sz="2400" dirty="0">
                <a:latin typeface="Times New Roman" panose="02020603050405020304" pitchFamily="18" charset="0"/>
                <a:cs typeface="Times New Roman" panose="02020603050405020304" pitchFamily="18" charset="0"/>
              </a:rPr>
              <a:t>turn </a:t>
            </a:r>
            <a:r>
              <a:rPr lang="en-US" altLang="zh-CN" sz="2400" i="1" dirty="0" err="1">
                <a:latin typeface="Times New Roman" panose="02020603050405020304" pitchFamily="18" charset="0"/>
                <a:cs typeface="Times New Roman" panose="02020603050405020304" pitchFamily="18" charset="0"/>
              </a:rPr>
              <a:t>s</a:t>
            </a:r>
            <a:r>
              <a:rPr lang="en-US" altLang="zh-CN" sz="2400" i="1" baseline="-25000" dirty="0" err="1">
                <a:latin typeface="Times New Roman" panose="02020603050405020304" pitchFamily="18" charset="0"/>
                <a:cs typeface="Times New Roman" panose="02020603050405020304" pitchFamily="18" charset="0"/>
              </a:rPr>
              <a:t>k</a:t>
            </a:r>
            <a:r>
              <a:rPr lang="en-US" altLang="zh-CN" sz="2400" i="1" dirty="0">
                <a:latin typeface="Times New Roman" panose="02020603050405020304" pitchFamily="18" charset="0"/>
                <a:cs typeface="Times New Roman" panose="02020603050405020304" pitchFamily="18" charset="0"/>
              </a:rPr>
              <a:t> → </a:t>
            </a:r>
            <a:r>
              <a:rPr lang="en-US" altLang="zh-CN" sz="2400" i="1" dirty="0" err="1">
                <a:latin typeface="Times New Roman" panose="02020603050405020304" pitchFamily="18" charset="0"/>
                <a:cs typeface="Times New Roman" panose="02020603050405020304" pitchFamily="18" charset="0"/>
              </a:rPr>
              <a:t>s’</a:t>
            </a:r>
            <a:r>
              <a:rPr lang="en-US" altLang="zh-CN" sz="2400" i="1" baseline="-25000" dirty="0" err="1">
                <a:latin typeface="Times New Roman" panose="02020603050405020304" pitchFamily="18" charset="0"/>
                <a:cs typeface="Times New Roman" panose="02020603050405020304" pitchFamily="18" charset="0"/>
              </a:rPr>
              <a:t>k</a:t>
            </a:r>
            <a:r>
              <a:rPr lang="en-US" altLang="zh-CN" sz="2400" i="1" dirty="0">
                <a:latin typeface="Times New Roman" panose="02020603050405020304" pitchFamily="18" charset="0"/>
                <a:cs typeface="Times New Roman" panose="02020603050405020304" pitchFamily="18" charset="0"/>
              </a:rPr>
              <a:t> = −</a:t>
            </a:r>
            <a:r>
              <a:rPr lang="en-US" altLang="zh-CN" sz="2400" i="1" dirty="0" err="1">
                <a:latin typeface="Times New Roman" panose="02020603050405020304" pitchFamily="18" charset="0"/>
                <a:cs typeface="Times New Roman" panose="02020603050405020304" pitchFamily="18" charset="0"/>
              </a:rPr>
              <a:t>s</a:t>
            </a:r>
            <a:r>
              <a:rPr lang="en-US" altLang="zh-CN" sz="2400" i="1" baseline="-25000" dirty="0" err="1">
                <a:latin typeface="Times New Roman" panose="02020603050405020304" pitchFamily="18" charset="0"/>
                <a:cs typeface="Times New Roman" panose="02020603050405020304" pitchFamily="18" charset="0"/>
              </a:rPr>
              <a:t>k</a:t>
            </a:r>
            <a:r>
              <a:rPr lang="en-US" altLang="zh-CN" sz="2400" i="1" baseline="-25000" dirty="0">
                <a:latin typeface="Times New Roman" panose="02020603050405020304" pitchFamily="18" charset="0"/>
                <a:cs typeface="Times New Roman" panose="02020603050405020304" pitchFamily="18" charset="0"/>
              </a:rPr>
              <a:t> </a:t>
            </a:r>
            <a:endParaRPr lang="en-US" altLang="zh-CN" sz="2400" i="1" dirty="0">
              <a:latin typeface="Times New Roman" panose="02020603050405020304" pitchFamily="18" charset="0"/>
              <a:cs typeface="Times New Roman" panose="02020603050405020304" pitchFamily="18" charset="0"/>
            </a:endParaRPr>
          </a:p>
          <a:p>
            <a:pPr marL="1428750" lvl="2" indent="-514350">
              <a:lnSpc>
                <a:spcPct val="100000"/>
              </a:lnSpc>
              <a:buFont typeface="+mj-lt"/>
              <a:buAutoNum type="arabicParenR"/>
            </a:pPr>
            <a:r>
              <a:rPr lang="en-US" altLang="zh-CN" sz="2400" dirty="0">
                <a:latin typeface="Times New Roman" panose="02020603050405020304" pitchFamily="18" charset="0"/>
                <a:cs typeface="Times New Roman" panose="02020603050405020304" pitchFamily="18" charset="0"/>
              </a:rPr>
              <a:t>Record k to the address list (stack)</a:t>
            </a: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If </a:t>
            </a:r>
            <a:r>
              <a:rPr lang="en-US" altLang="zh-CN" sz="2400" i="1" dirty="0" err="1">
                <a:latin typeface="Times New Roman" panose="02020603050405020304" pitchFamily="18" charset="0"/>
                <a:cs typeface="Times New Roman" panose="02020603050405020304" pitchFamily="18" charset="0"/>
              </a:rPr>
              <a:t>s</a:t>
            </a:r>
            <a:r>
              <a:rPr lang="en-US" altLang="zh-CN" sz="2400" i="1" baseline="-25000" dirty="0" err="1">
                <a:latin typeface="Times New Roman" panose="02020603050405020304" pitchFamily="18" charset="0"/>
                <a:cs typeface="Times New Roman" panose="02020603050405020304" pitchFamily="18" charset="0"/>
              </a:rPr>
              <a:t>k</a:t>
            </a:r>
            <a:r>
              <a:rPr lang="en-US" altLang="zh-CN" sz="2400" i="1" dirty="0">
                <a:latin typeface="Times New Roman" panose="02020603050405020304" pitchFamily="18" charset="0"/>
                <a:cs typeface="Times New Roman" panose="02020603050405020304" pitchFamily="18" charset="0"/>
              </a:rPr>
              <a:t> = </a:t>
            </a:r>
            <a:r>
              <a:rPr lang="en-US" altLang="zh-CN" sz="2400" i="1" dirty="0" err="1">
                <a:latin typeface="Times New Roman" panose="02020603050405020304" pitchFamily="18" charset="0"/>
                <a:cs typeface="Times New Roman" panose="02020603050405020304" pitchFamily="18" charset="0"/>
              </a:rPr>
              <a:t>s’</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do nothing</a:t>
            </a:r>
          </a:p>
          <a:p>
            <a:pPr marL="514350" indent="-514350">
              <a:lnSpc>
                <a:spcPct val="100000"/>
              </a:lnSpc>
              <a:buFont typeface="+mj-lt"/>
              <a:buAutoNum type="arabicPeriod" startAt="4"/>
            </a:pPr>
            <a:r>
              <a:rPr lang="en-US" altLang="zh-CN" sz="2400" dirty="0">
                <a:latin typeface="Times New Roman" panose="02020603050405020304" pitchFamily="18" charset="0"/>
                <a:cs typeface="Times New Roman" panose="02020603050405020304" pitchFamily="18" charset="0"/>
              </a:rPr>
              <a:t>Read an address </a:t>
            </a:r>
            <a:r>
              <a:rPr lang="en-US" altLang="zh-CN" sz="2400" i="1" dirty="0">
                <a:latin typeface="Times New Roman" panose="02020603050405020304" pitchFamily="18" charset="0"/>
                <a:cs typeface="Times New Roman" panose="02020603050405020304" pitchFamily="18" charset="0"/>
              </a:rPr>
              <a:t>l</a:t>
            </a:r>
            <a:r>
              <a:rPr lang="en-US" altLang="zh-CN" sz="2400" dirty="0">
                <a:latin typeface="Times New Roman" panose="02020603050405020304" pitchFamily="18" charset="0"/>
                <a:cs typeface="Times New Roman" panose="02020603050405020304" pitchFamily="18" charset="0"/>
              </a:rPr>
              <a:t> from the stack</a:t>
            </a:r>
          </a:p>
          <a:p>
            <a:pPr marL="514350" indent="-514350">
              <a:lnSpc>
                <a:spcPct val="100000"/>
              </a:lnSpc>
              <a:buFont typeface="+mj-lt"/>
              <a:buAutoNum type="arabicPeriod" startAt="4"/>
            </a:pPr>
            <a:r>
              <a:rPr lang="en-US" altLang="zh-CN" sz="2400" dirty="0">
                <a:latin typeface="Times New Roman" panose="02020603050405020304" pitchFamily="18" charset="0"/>
                <a:cs typeface="Times New Roman" panose="02020603050405020304" pitchFamily="18" charset="0"/>
              </a:rPr>
              <a:t>Perform step 3 on </a:t>
            </a:r>
            <a:r>
              <a:rPr lang="en-US" altLang="zh-CN" sz="2400" i="1" dirty="0">
                <a:latin typeface="Times New Roman" panose="02020603050405020304" pitchFamily="18" charset="0"/>
                <a:cs typeface="Times New Roman" panose="02020603050405020304" pitchFamily="18" charset="0"/>
              </a:rPr>
              <a:t>l</a:t>
            </a:r>
          </a:p>
          <a:p>
            <a:pPr marL="514350" indent="-514350">
              <a:lnSpc>
                <a:spcPct val="100000"/>
              </a:lnSpc>
              <a:buFont typeface="+mj-lt"/>
              <a:buAutoNum type="arabicPeriod" startAt="4"/>
            </a:pPr>
            <a:r>
              <a:rPr lang="en-US" altLang="zh-CN" sz="2400" dirty="0">
                <a:latin typeface="Times New Roman" panose="02020603050405020304" pitchFamily="18" charset="0"/>
                <a:cs typeface="Times New Roman" panose="02020603050405020304" pitchFamily="18" charset="0"/>
              </a:rPr>
              <a:t>Remove </a:t>
            </a:r>
            <a:r>
              <a:rPr lang="en-US" altLang="zh-CN" sz="2400" i="1" dirty="0">
                <a:latin typeface="Times New Roman" panose="02020603050405020304" pitchFamily="18" charset="0"/>
                <a:cs typeface="Times New Roman" panose="02020603050405020304" pitchFamily="18" charset="0"/>
              </a:rPr>
              <a:t>l</a:t>
            </a:r>
            <a:r>
              <a:rPr lang="en-US" altLang="zh-CN" sz="2400" dirty="0">
                <a:latin typeface="Times New Roman" panose="02020603050405020304" pitchFamily="18" charset="0"/>
                <a:cs typeface="Times New Roman" panose="02020603050405020304" pitchFamily="18" charset="0"/>
              </a:rPr>
              <a:t> from the stack</a:t>
            </a:r>
          </a:p>
          <a:p>
            <a:pPr marL="514350" indent="-514350">
              <a:lnSpc>
                <a:spcPct val="100000"/>
              </a:lnSpc>
              <a:buFont typeface="+mj-lt"/>
              <a:buAutoNum type="arabicPeriod" startAt="4"/>
            </a:pPr>
            <a:r>
              <a:rPr lang="en-US" altLang="zh-CN" sz="2400" dirty="0">
                <a:latin typeface="Times New Roman" panose="02020603050405020304" pitchFamily="18" charset="0"/>
                <a:cs typeface="Times New Roman" panose="02020603050405020304" pitchFamily="18" charset="0"/>
              </a:rPr>
              <a:t>Repeat 4-6 until the stack is empty </a:t>
            </a:r>
            <a:endParaRPr lang="zh-CN" altLang="en-US" sz="2400" dirty="0">
              <a:latin typeface="Times New Roman" panose="02020603050405020304" pitchFamily="18" charset="0"/>
              <a:cs typeface="Times New Roman" panose="02020603050405020304" pitchFamily="18" charset="0"/>
            </a:endParaRPr>
          </a:p>
          <a:p>
            <a:pPr marL="514350" indent="-514350">
              <a:lnSpc>
                <a:spcPct val="100000"/>
              </a:lnSpc>
              <a:buFont typeface="+mj-lt"/>
              <a:buAutoNum type="arabicPeriod" startAt="4"/>
            </a:pPr>
            <a:endParaRPr lang="en-US" altLang="zh-CN" sz="2400" dirty="0">
              <a:latin typeface="Times New Roman" panose="02020603050405020304" pitchFamily="18" charset="0"/>
              <a:cs typeface="Times New Roman" panose="02020603050405020304" pitchFamily="18" charset="0"/>
            </a:endParaRPr>
          </a:p>
        </p:txBody>
      </p:sp>
      <p:cxnSp>
        <p:nvCxnSpPr>
          <p:cNvPr id="4"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5"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6"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pic>
        <p:nvPicPr>
          <p:cNvPr id="10" name="图片 9">
            <a:extLst>
              <a:ext uri="{FF2B5EF4-FFF2-40B4-BE49-F238E27FC236}">
                <a16:creationId xmlns:a16="http://schemas.microsoft.com/office/drawing/2014/main" id="{54FFD2D6-852C-45B2-B66F-3E5ABBDEA831}"/>
              </a:ext>
            </a:extLst>
          </p:cNvPr>
          <p:cNvPicPr>
            <a:picLocks noChangeAspect="1"/>
          </p:cNvPicPr>
          <p:nvPr/>
        </p:nvPicPr>
        <p:blipFill rotWithShape="1">
          <a:blip r:embed="rId2"/>
          <a:srcRect l="4248" t="-1" b="3945"/>
          <a:stretch/>
        </p:blipFill>
        <p:spPr>
          <a:xfrm>
            <a:off x="548037" y="2113417"/>
            <a:ext cx="2919557" cy="2913432"/>
          </a:xfrm>
          <a:prstGeom prst="rect">
            <a:avLst/>
          </a:prstGeom>
        </p:spPr>
      </p:pic>
    </p:spTree>
    <p:extLst>
      <p:ext uri="{BB962C8B-B14F-4D97-AF65-F5344CB8AC3E}">
        <p14:creationId xmlns:p14="http://schemas.microsoft.com/office/powerpoint/2010/main" val="2647013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749481"/>
            <a:ext cx="10515600" cy="1325563"/>
          </a:xfrm>
        </p:spPr>
        <p:txBody>
          <a:bodyPr/>
          <a:lstStyle/>
          <a:p>
            <a:r>
              <a:rPr lang="en-US" altLang="zh-CN" dirty="0">
                <a:latin typeface="Times New Roman" panose="02020603050405020304" pitchFamily="18" charset="0"/>
                <a:cs typeface="Times New Roman" panose="02020603050405020304" pitchFamily="18" charset="0"/>
              </a:rPr>
              <a:t>Quantum Monte Carlo</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533400" y="1412262"/>
            <a:ext cx="10515600" cy="4351338"/>
          </a:xfrm>
        </p:spPr>
        <p:txBody>
          <a:bodyPr>
            <a:normAutofit/>
          </a:bodyPr>
          <a:lstStyle/>
          <a:p>
            <a:pPr marL="0" indent="0">
              <a:buNone/>
            </a:pPr>
            <a:endParaRPr lang="en-US" altLang="zh-CN" dirty="0"/>
          </a:p>
          <a:p>
            <a:r>
              <a:rPr lang="en-US" altLang="zh-CN" dirty="0">
                <a:latin typeface="Times New Roman" panose="02020603050405020304" pitchFamily="18" charset="0"/>
                <a:cs typeface="Times New Roman" panose="02020603050405020304" pitchFamily="18" charset="0"/>
              </a:rPr>
              <a:t>aim to study complex quantum systems. </a:t>
            </a:r>
          </a:p>
          <a:p>
            <a:r>
              <a:rPr lang="en-US" altLang="zh-CN" dirty="0">
                <a:latin typeface="Times New Roman" panose="02020603050405020304" pitchFamily="18" charset="0"/>
                <a:cs typeface="Times New Roman" panose="02020603050405020304" pitchFamily="18" charset="0"/>
              </a:rPr>
              <a:t>provide a reliable solution (or an accurate approximation) of the quantum many-body problem. </a:t>
            </a:r>
          </a:p>
          <a:p>
            <a:r>
              <a:rPr lang="en-US" altLang="zh-CN" dirty="0">
                <a:latin typeface="Times New Roman" panose="02020603050405020304" pitchFamily="18" charset="0"/>
                <a:cs typeface="Times New Roman" panose="02020603050405020304" pitchFamily="18" charset="0"/>
              </a:rPr>
              <a:t>going beyond mean field theory</a:t>
            </a:r>
          </a:p>
          <a:p>
            <a:r>
              <a:rPr lang="en-US" altLang="zh-CN" dirty="0">
                <a:latin typeface="Times New Roman" panose="02020603050405020304" pitchFamily="18" charset="0"/>
                <a:cs typeface="Times New Roman" panose="02020603050405020304" pitchFamily="18" charset="0"/>
              </a:rPr>
              <a:t>offering an exact solution of the many-body problem in some circumstances. </a:t>
            </a:r>
          </a:p>
          <a:p>
            <a:endParaRPr lang="zh-CN" altLang="en-US" dirty="0"/>
          </a:p>
        </p:txBody>
      </p:sp>
      <p:cxnSp>
        <p:nvCxnSpPr>
          <p:cNvPr id="4"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5"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6"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61375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5367" y="826451"/>
            <a:ext cx="10515600" cy="1325563"/>
          </a:xfrm>
        </p:spPr>
        <p:txBody>
          <a:bodyPr/>
          <a:lstStyle/>
          <a:p>
            <a:r>
              <a:rPr lang="en-US" altLang="zh-CN" dirty="0"/>
              <a:t>Other algorithms</a:t>
            </a:r>
            <a:endParaRPr lang="zh-CN" altLang="en-US" dirty="0"/>
          </a:p>
        </p:txBody>
      </p:sp>
      <p:sp>
        <p:nvSpPr>
          <p:cNvPr id="3" name="内容占位符 2"/>
          <p:cNvSpPr>
            <a:spLocks noGrp="1"/>
          </p:cNvSpPr>
          <p:nvPr>
            <p:ph idx="1"/>
          </p:nvPr>
        </p:nvSpPr>
        <p:spPr>
          <a:xfrm>
            <a:off x="605367" y="2087009"/>
            <a:ext cx="10515600" cy="2971880"/>
          </a:xfrm>
        </p:spPr>
        <p:txBody>
          <a:bodyPr>
            <a:normAutofit/>
          </a:bodyPr>
          <a:lstStyle/>
          <a:p>
            <a:r>
              <a:rPr lang="en-US" altLang="zh-CN" dirty="0"/>
              <a:t>Hybrid algorithm</a:t>
            </a:r>
          </a:p>
          <a:p>
            <a:r>
              <a:rPr lang="en-US" altLang="zh-CN" dirty="0"/>
              <a:t>Multigrid algorithm </a:t>
            </a:r>
          </a:p>
          <a:p>
            <a:r>
              <a:rPr lang="en-US" altLang="zh-CN" dirty="0"/>
              <a:t>Monte Carlo renormalization group method</a:t>
            </a:r>
          </a:p>
        </p:txBody>
      </p:sp>
      <p:cxnSp>
        <p:nvCxnSpPr>
          <p:cNvPr id="4"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5"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6"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4184156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p:cNvSpPr txBox="1"/>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rgbClr val="FF0000"/>
                </a:solidFill>
                <a:latin typeface="Times New Roman" panose="02020603050405020304" pitchFamily="18" charset="0"/>
                <a:cs typeface="Times New Roman" panose="02020603050405020304" pitchFamily="18" charset="0"/>
              </a:rPr>
              <a:t>2. Condensed matter physics</a:t>
            </a:r>
          </a:p>
        </p:txBody>
      </p:sp>
      <p:sp>
        <p:nvSpPr>
          <p:cNvPr id="2" name="文本框 1"/>
          <p:cNvSpPr txBox="1"/>
          <p:nvPr/>
        </p:nvSpPr>
        <p:spPr>
          <a:xfrm>
            <a:off x="5558971" y="2391640"/>
            <a:ext cx="6363854" cy="3108543"/>
          </a:xfrm>
          <a:prstGeom prst="rect">
            <a:avLst/>
          </a:prstGeom>
          <a:noFill/>
        </p:spPr>
        <p:txBody>
          <a:bodyPr wrap="square" rtlCol="0">
            <a:spAutoFit/>
          </a:bodyPr>
          <a:lstStyle/>
          <a:p>
            <a:pPr indent="0">
              <a:buClr>
                <a:srgbClr val="000000"/>
              </a:buClr>
              <a:buFont typeface="Wingdings" panose="05000000000000000000" charset="0"/>
              <a:buNone/>
            </a:pPr>
            <a:r>
              <a:rPr lang="en-US" altLang="zh-CN" sz="2800" dirty="0">
                <a:latin typeface="Times New Roman" panose="02020603050405020304" pitchFamily="18" charset="0"/>
                <a:cs typeface="Times New Roman" panose="02020603050405020304" pitchFamily="18" charset="0"/>
              </a:rPr>
              <a:t>Two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methods:</a:t>
            </a:r>
          </a:p>
          <a:p>
            <a:pPr indent="0">
              <a:buClr>
                <a:srgbClr val="000000"/>
              </a:buClr>
              <a:buFont typeface="Wingdings" panose="05000000000000000000" charset="0"/>
              <a:buNone/>
            </a:pPr>
            <a:endParaRPr lang="en-US" altLang="zh-CN" sz="2800" dirty="0">
              <a:latin typeface="Times New Roman" panose="02020603050405020304" pitchFamily="18" charset="0"/>
              <a:cs typeface="Times New Roman" panose="02020603050405020304" pitchFamily="18" charset="0"/>
            </a:endParaRPr>
          </a:p>
          <a:p>
            <a:pPr marL="457200" indent="-457200">
              <a:buClr>
                <a:srgbClr val="000000"/>
              </a:buClr>
              <a:buFont typeface="Arial" panose="020B0604020202020204" pitchFamily="34" charset="0"/>
              <a:buChar char="•"/>
            </a:pPr>
            <a:r>
              <a:rPr lang="en-US" altLang="zh-CN" sz="2800" dirty="0">
                <a:solidFill>
                  <a:srgbClr val="00B0F0"/>
                </a:solidFill>
                <a:latin typeface="Times New Roman" panose="02020603050405020304" pitchFamily="18" charset="0"/>
                <a:cs typeface="Times New Roman" panose="02020603050405020304" pitchFamily="18" charset="0"/>
                <a:sym typeface="+mn-ea"/>
              </a:rPr>
              <a:t>First-Principles method (Condensed matter calculation I )</a:t>
            </a:r>
          </a:p>
          <a:p>
            <a:pPr marL="457200" indent="-457200">
              <a:buClr>
                <a:srgbClr val="000000"/>
              </a:buClr>
              <a:buFont typeface="Arial" panose="020B0604020202020204" pitchFamily="34" charset="0"/>
              <a:buChar char="•"/>
            </a:pPr>
            <a:endParaRPr lang="en-US" altLang="zh-CN" sz="2800" dirty="0">
              <a:latin typeface="Times New Roman" panose="02020603050405020304" pitchFamily="18" charset="0"/>
              <a:cs typeface="Times New Roman" panose="02020603050405020304" pitchFamily="18" charset="0"/>
              <a:sym typeface="+mn-ea"/>
            </a:endParaRPr>
          </a:p>
          <a:p>
            <a:pPr marL="457200" indent="-457200">
              <a:buClr>
                <a:srgbClr val="000000"/>
              </a:buClr>
              <a:buFont typeface="Arial" panose="020B0604020202020204" pitchFamily="34" charset="0"/>
              <a:buChar char="•"/>
            </a:pPr>
            <a:r>
              <a:rPr lang="en-US" altLang="zh-CN" sz="2800" dirty="0">
                <a:solidFill>
                  <a:srgbClr val="00B0F0"/>
                </a:solidFill>
                <a:latin typeface="Times New Roman" panose="02020603050405020304" pitchFamily="18" charset="0"/>
                <a:cs typeface="Times New Roman" panose="02020603050405020304" pitchFamily="18" charset="0"/>
                <a:sym typeface="+mn-ea"/>
              </a:rPr>
              <a:t>Model Hamiltonian method (Condensed matter calculation II</a:t>
            </a:r>
            <a:r>
              <a:rPr lang="zh-CN" altLang="en-US" sz="2800" dirty="0">
                <a:solidFill>
                  <a:srgbClr val="00B0F0"/>
                </a:solidFill>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sym typeface="+mn-ea"/>
            </a:endParaRPr>
          </a:p>
        </p:txBody>
      </p:sp>
      <p:graphicFrame>
        <p:nvGraphicFramePr>
          <p:cNvPr id="3" name="Diagram 2">
            <a:extLst>
              <a:ext uri="{FF2B5EF4-FFF2-40B4-BE49-F238E27FC236}">
                <a16:creationId xmlns:a16="http://schemas.microsoft.com/office/drawing/2014/main" id="{22DE1993-855D-1642-9D9E-AFC86FB969D0}"/>
              </a:ext>
            </a:extLst>
          </p:cNvPr>
          <p:cNvGraphicFramePr/>
          <p:nvPr>
            <p:extLst>
              <p:ext uri="{D42A27DB-BD31-4B8C-83A1-F6EECF244321}">
                <p14:modId xmlns:p14="http://schemas.microsoft.com/office/powerpoint/2010/main" val="3042807073"/>
              </p:ext>
            </p:extLst>
          </p:nvPr>
        </p:nvGraphicFramePr>
        <p:xfrm>
          <a:off x="-1150587" y="139747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8122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p:cNvSpPr txBox="1"/>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800" dirty="0">
                <a:solidFill>
                  <a:srgbClr val="FF0000"/>
                </a:solidFill>
                <a:latin typeface="Times New Roman" panose="02020603050405020304" pitchFamily="18" charset="0"/>
                <a:cs typeface="Times New Roman" panose="02020603050405020304" pitchFamily="18" charset="0"/>
                <a:sym typeface="+mn-ea"/>
              </a:rPr>
              <a:t>Condensed matter calculation I</a:t>
            </a:r>
          </a:p>
        </p:txBody>
      </p:sp>
      <p:sp>
        <p:nvSpPr>
          <p:cNvPr id="2" name="文本框 1"/>
          <p:cNvSpPr txBox="1"/>
          <p:nvPr/>
        </p:nvSpPr>
        <p:spPr>
          <a:xfrm>
            <a:off x="571500" y="1456690"/>
            <a:ext cx="11376025" cy="4338320"/>
          </a:xfrm>
          <a:prstGeom prst="rect">
            <a:avLst/>
          </a:prstGeom>
          <a:noFill/>
        </p:spPr>
        <p:txBody>
          <a:bodyPr wrap="square" rtlCol="0">
            <a:spAutoFit/>
          </a:bodyPr>
          <a:lstStyle/>
          <a:p>
            <a:pPr marL="457200" indent="-457200">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Based on First-principles Calculation of Electronic structure and dynamic Simulation .</a:t>
            </a:r>
          </a:p>
          <a:p>
            <a:pPr indent="0">
              <a:buFont typeface="Wingdings" panose="05000000000000000000" charset="0"/>
              <a:buNone/>
            </a:pPr>
            <a:endParaRPr lang="en-US" altLang="zh-CN" sz="2400" dirty="0">
              <a:latin typeface="Times New Roman" panose="02020603050405020304" pitchFamily="18" charset="0"/>
              <a:cs typeface="Times New Roman" panose="02020603050405020304" pitchFamily="18" charset="0"/>
              <a:sym typeface="+mn-ea"/>
            </a:endParaRPr>
          </a:p>
          <a:p>
            <a:pPr marL="457200" indent="-457200">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The description of electronic structure strictly includes density functional theory (Density-Functional Theory, DFT), post-</a:t>
            </a:r>
            <a:r>
              <a:rPr lang="en-US" altLang="zh-CN" sz="2400" dirty="0" err="1">
                <a:latin typeface="Times New Roman" panose="02020603050405020304" pitchFamily="18" charset="0"/>
                <a:cs typeface="Times New Roman" panose="02020603050405020304" pitchFamily="18" charset="0"/>
                <a:sym typeface="+mn-ea"/>
              </a:rPr>
              <a:t>Hartree</a:t>
            </a:r>
            <a:r>
              <a:rPr lang="en-US" altLang="zh-CN" sz="2400" dirty="0">
                <a:latin typeface="Times New Roman" panose="02020603050405020304" pitchFamily="18" charset="0"/>
                <a:cs typeface="Times New Roman" panose="02020603050405020304" pitchFamily="18" charset="0"/>
                <a:sym typeface="+mn-ea"/>
              </a:rPr>
              <a:t>-</a:t>
            </a:r>
            <a:r>
              <a:rPr lang="en-US" altLang="zh-CN" sz="2400" dirty="0" err="1">
                <a:latin typeface="Times New Roman" panose="02020603050405020304" pitchFamily="18" charset="0"/>
                <a:cs typeface="Times New Roman" panose="02020603050405020304" pitchFamily="18" charset="0"/>
                <a:sym typeface="+mn-ea"/>
              </a:rPr>
              <a:t>Fock</a:t>
            </a:r>
            <a:r>
              <a:rPr lang="en-US" altLang="zh-CN" sz="2400" dirty="0">
                <a:latin typeface="Times New Roman" panose="02020603050405020304" pitchFamily="18" charset="0"/>
                <a:cs typeface="Times New Roman" panose="02020603050405020304" pitchFamily="18" charset="0"/>
                <a:sym typeface="+mn-ea"/>
              </a:rPr>
              <a:t> method and Quantum Monte Carlo method.</a:t>
            </a:r>
          </a:p>
          <a:p>
            <a:pPr indent="0">
              <a:buFont typeface="Wingdings" panose="05000000000000000000" charset="0"/>
              <a:buNone/>
            </a:pPr>
            <a:endParaRPr lang="en-US" altLang="zh-CN" sz="2400" dirty="0">
              <a:latin typeface="Times New Roman" panose="02020603050405020304" pitchFamily="18" charset="0"/>
              <a:cs typeface="Times New Roman" panose="02020603050405020304" pitchFamily="18" charset="0"/>
              <a:sym typeface="+mn-ea"/>
            </a:endParaRPr>
          </a:p>
          <a:p>
            <a:pPr marL="457200" indent="-457200">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At present, in the first principle simulation technology of the condensed matter , the method of the electronic structure layer refers to the DFT.</a:t>
            </a:r>
          </a:p>
          <a:p>
            <a:pPr indent="0">
              <a:buFont typeface="Wingdings" panose="05000000000000000000" charset="0"/>
              <a:buNone/>
            </a:pPr>
            <a:endParaRPr lang="en-US" altLang="zh-CN" sz="2800" dirty="0">
              <a:latin typeface="Times New Roman" panose="02020603050405020304" pitchFamily="18" charset="0"/>
              <a:cs typeface="Times New Roman" panose="02020603050405020304" pitchFamily="18" charset="0"/>
              <a:sym typeface="+mn-ea"/>
            </a:endParaRPr>
          </a:p>
          <a:p>
            <a:pPr marL="457200" indent="-457200">
              <a:buClr>
                <a:srgbClr val="000000"/>
              </a:buClr>
              <a:buFont typeface="Arial" panose="020B0604020202020204" pitchFamily="34" charset="0"/>
              <a:buChar char="•"/>
            </a:pPr>
            <a:endParaRPr lang="en-US" altLang="zh-CN" sz="2800" dirty="0">
              <a:latin typeface="Times New Roman" panose="02020603050405020304" pitchFamily="18" charset="0"/>
              <a:cs typeface="Times New Roman" panose="02020603050405020304" pitchFamily="18" charset="0"/>
            </a:endParaRPr>
          </a:p>
          <a:p>
            <a:pPr indent="0">
              <a:buClr>
                <a:srgbClr val="000000"/>
              </a:buClr>
              <a:buFont typeface="Wingdings" panose="05000000000000000000" charset="0"/>
              <a:buNone/>
            </a:pP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7783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p:cNvSpPr txBox="1"/>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800" dirty="0">
                <a:solidFill>
                  <a:srgbClr val="FF0000"/>
                </a:solidFill>
                <a:latin typeface="Times New Roman" panose="02020603050405020304" pitchFamily="18" charset="0"/>
                <a:cs typeface="Times New Roman" panose="02020603050405020304" pitchFamily="18" charset="0"/>
                <a:sym typeface="+mn-ea"/>
              </a:rPr>
              <a:t>Condensed matter calculation I</a:t>
            </a:r>
          </a:p>
        </p:txBody>
      </p:sp>
      <p:sp>
        <p:nvSpPr>
          <p:cNvPr id="2" name="文本框 1"/>
          <p:cNvSpPr txBox="1"/>
          <p:nvPr/>
        </p:nvSpPr>
        <p:spPr>
          <a:xfrm>
            <a:off x="571500" y="1456690"/>
            <a:ext cx="11376025" cy="4985980"/>
          </a:xfrm>
          <a:prstGeom prst="rect">
            <a:avLst/>
          </a:prstGeom>
          <a:noFill/>
        </p:spPr>
        <p:txBody>
          <a:bodyPr wrap="square" rtlCol="0">
            <a:spAutoFit/>
          </a:bodyPr>
          <a:lstStyle/>
          <a:p>
            <a:pPr marL="457200" indent="-457200" fontAlgn="auto">
              <a:spcAft>
                <a:spcPts val="600"/>
              </a:spcAft>
              <a:buFont typeface="Wingdings" panose="05000000000000000000" charset="0"/>
              <a:buChar char="Ø"/>
            </a:pPr>
            <a:r>
              <a:rPr lang="en-US" altLang="zh-CN" sz="2800" dirty="0">
                <a:latin typeface="Times New Roman" panose="02020603050405020304" pitchFamily="18" charset="0"/>
                <a:cs typeface="Times New Roman" panose="02020603050405020304" pitchFamily="18" charset="0"/>
                <a:sym typeface="+mn-ea"/>
              </a:rPr>
              <a:t>The research in this area:</a:t>
            </a:r>
          </a:p>
          <a:p>
            <a:pPr indent="0" fontAlgn="auto">
              <a:spcAft>
                <a:spcPts val="600"/>
              </a:spcAft>
              <a:buFont typeface="Wingdings" panose="05000000000000000000" charset="0"/>
              <a:buNone/>
            </a:pPr>
            <a:r>
              <a:rPr lang="en-US" altLang="zh-CN" sz="2800" dirty="0">
                <a:latin typeface="Times New Roman" panose="02020603050405020304" pitchFamily="18" charset="0"/>
                <a:cs typeface="Times New Roman" panose="02020603050405020304" pitchFamily="18" charset="0"/>
                <a:sym typeface="+mn-ea"/>
              </a:rPr>
              <a:t>     1)the processing of the exchange association interaction of the electronic structure in the development of the method,</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study on the properties of excited states of electron,</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the development of algorithms and programs and their possible applications in complex Large-Scale systems,</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study on dynamics and statistical methods.</a:t>
            </a:r>
          </a:p>
          <a:p>
            <a:pPr indent="0">
              <a:buFont typeface="Wingdings" panose="05000000000000000000" charset="0"/>
              <a:buNone/>
            </a:pPr>
            <a:r>
              <a:rPr lang="en-US" altLang="zh-CN" sz="2800" dirty="0">
                <a:latin typeface="Times New Roman" panose="02020603050405020304" pitchFamily="18" charset="0"/>
                <a:cs typeface="Times New Roman" panose="02020603050405020304" pitchFamily="18" charset="0"/>
                <a:sym typeface="+mn-ea"/>
              </a:rPr>
              <a:t>      2) application level from structural analysis to physical properties prediction, and to material precise design and so on.</a:t>
            </a:r>
          </a:p>
          <a:p>
            <a:pPr indent="0">
              <a:buFont typeface="Wingdings" panose="05000000000000000000" charset="0"/>
              <a:buNone/>
            </a:pPr>
            <a:endParaRPr lang="en-US" altLang="zh-CN" sz="2800" dirty="0">
              <a:latin typeface="Times New Roman" panose="02020603050405020304" pitchFamily="18" charset="0"/>
              <a:cs typeface="Times New Roman" panose="02020603050405020304" pitchFamily="18" charset="0"/>
              <a:sym typeface="+mn-ea"/>
            </a:endParaRPr>
          </a:p>
          <a:p>
            <a:pPr marL="457200" indent="-457200">
              <a:buClr>
                <a:srgbClr val="000000"/>
              </a:buClr>
              <a:buFont typeface="Arial" panose="020B0604020202020204" pitchFamily="34" charset="0"/>
              <a:buChar char="•"/>
            </a:pPr>
            <a:endParaRPr lang="en-US" altLang="zh-CN" sz="2800" dirty="0">
              <a:latin typeface="Times New Roman" panose="02020603050405020304" pitchFamily="18" charset="0"/>
              <a:cs typeface="Times New Roman" panose="02020603050405020304" pitchFamily="18" charset="0"/>
            </a:endParaRPr>
          </a:p>
          <a:p>
            <a:pPr indent="0">
              <a:buClr>
                <a:srgbClr val="000000"/>
              </a:buClr>
              <a:buFont typeface="Wingdings" panose="05000000000000000000" charset="0"/>
              <a:buNone/>
            </a:pP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913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graphicFrame>
        <p:nvGraphicFramePr>
          <p:cNvPr id="2" name="Diagram 1">
            <a:extLst>
              <a:ext uri="{FF2B5EF4-FFF2-40B4-BE49-F238E27FC236}">
                <a16:creationId xmlns:a16="http://schemas.microsoft.com/office/drawing/2014/main" id="{2A6A0727-A7A8-184F-86D6-5EF88828ACD6}"/>
              </a:ext>
            </a:extLst>
          </p:cNvPr>
          <p:cNvGraphicFramePr/>
          <p:nvPr>
            <p:extLst>
              <p:ext uri="{D42A27DB-BD31-4B8C-83A1-F6EECF244321}">
                <p14:modId xmlns:p14="http://schemas.microsoft.com/office/powerpoint/2010/main" val="333056711"/>
              </p:ext>
            </p:extLst>
          </p:nvPr>
        </p:nvGraphicFramePr>
        <p:xfrm>
          <a:off x="-937578" y="6929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038DA07-9D79-8D44-8ABD-FB91C1020D8E}"/>
              </a:ext>
            </a:extLst>
          </p:cNvPr>
          <p:cNvGraphicFramePr/>
          <p:nvPr>
            <p:extLst>
              <p:ext uri="{D42A27DB-BD31-4B8C-83A1-F6EECF244321}">
                <p14:modId xmlns:p14="http://schemas.microsoft.com/office/powerpoint/2010/main" val="9404329"/>
              </p:ext>
            </p:extLst>
          </p:nvPr>
        </p:nvGraphicFramePr>
        <p:xfrm>
          <a:off x="5311738" y="1203901"/>
          <a:ext cx="6471577" cy="43967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TextBox 10">
            <a:extLst>
              <a:ext uri="{FF2B5EF4-FFF2-40B4-BE49-F238E27FC236}">
                <a16:creationId xmlns:a16="http://schemas.microsoft.com/office/drawing/2014/main" id="{A7CC03D4-6D37-BA46-83C5-D92A514E3436}"/>
              </a:ext>
            </a:extLst>
          </p:cNvPr>
          <p:cNvSpPr txBox="1"/>
          <p:nvPr/>
        </p:nvSpPr>
        <p:spPr>
          <a:xfrm>
            <a:off x="523983" y="5950059"/>
            <a:ext cx="9041258"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The</a:t>
            </a:r>
            <a:r>
              <a:rPr lang="zh-CN" altLang="en-US" sz="2800" dirty="0">
                <a:solidFill>
                  <a:srgbClr val="FF0000"/>
                </a:solidFill>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Golden</a:t>
            </a:r>
            <a:r>
              <a:rPr lang="zh-CN" altLang="en-US" sz="2800" dirty="0">
                <a:solidFill>
                  <a:srgbClr val="FF0000"/>
                </a:solidFill>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Triangle:</a:t>
            </a:r>
            <a:r>
              <a:rPr lang="zh-CN" altLang="en-US" sz="2800" dirty="0">
                <a:solidFill>
                  <a:srgbClr val="FF0000"/>
                </a:solidFill>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Theory,</a:t>
            </a:r>
            <a:r>
              <a:rPr lang="zh-CN" altLang="en-US" sz="2800" dirty="0">
                <a:solidFill>
                  <a:srgbClr val="FF0000"/>
                </a:solidFill>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Experiment,</a:t>
            </a:r>
            <a:r>
              <a:rPr lang="zh-CN" altLang="en-US" sz="2800" dirty="0">
                <a:solidFill>
                  <a:srgbClr val="FF0000"/>
                </a:solidFill>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and</a:t>
            </a:r>
            <a:r>
              <a:rPr lang="zh-CN" altLang="en-US" sz="2800" dirty="0">
                <a:solidFill>
                  <a:srgbClr val="FF0000"/>
                </a:solidFill>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Computation</a:t>
            </a:r>
          </a:p>
        </p:txBody>
      </p:sp>
    </p:spTree>
    <p:extLst>
      <p:ext uri="{BB962C8B-B14F-4D97-AF65-F5344CB8AC3E}">
        <p14:creationId xmlns:p14="http://schemas.microsoft.com/office/powerpoint/2010/main" val="2365585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p:cNvSpPr txBox="1"/>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800" dirty="0">
                <a:solidFill>
                  <a:srgbClr val="FF0000"/>
                </a:solidFill>
                <a:latin typeface="Times New Roman" panose="02020603050405020304" pitchFamily="18" charset="0"/>
                <a:cs typeface="Times New Roman" panose="02020603050405020304" pitchFamily="18" charset="0"/>
                <a:sym typeface="+mn-ea"/>
              </a:rPr>
              <a:t>Condensed matter calculation II</a:t>
            </a:r>
          </a:p>
        </p:txBody>
      </p:sp>
      <p:sp>
        <p:nvSpPr>
          <p:cNvPr id="2" name="文本框 1"/>
          <p:cNvSpPr txBox="1"/>
          <p:nvPr/>
        </p:nvSpPr>
        <p:spPr>
          <a:xfrm>
            <a:off x="654916" y="1971894"/>
            <a:ext cx="11376025" cy="4093428"/>
          </a:xfrm>
          <a:prstGeom prst="rect">
            <a:avLst/>
          </a:prstGeom>
          <a:noFill/>
        </p:spPr>
        <p:txBody>
          <a:bodyPr wrap="square" rtlCol="0">
            <a:spAutoFit/>
          </a:bodyPr>
          <a:lstStyle/>
          <a:p>
            <a:pPr marL="457200" indent="-457200" fontAlgn="auto">
              <a:spcAft>
                <a:spcPts val="600"/>
              </a:spcAft>
              <a:buFont typeface="Wingdings" panose="05000000000000000000" charset="0"/>
              <a:buChar char="Ø"/>
            </a:pPr>
            <a:r>
              <a:rPr lang="en-US" altLang="zh-CN" sz="2400" dirty="0">
                <a:solidFill>
                  <a:schemeClr val="tx1"/>
                </a:solidFill>
                <a:latin typeface="Times New Roman" panose="02020603050405020304" pitchFamily="18" charset="0"/>
                <a:cs typeface="Times New Roman" panose="02020603050405020304" pitchFamily="18" charset="0"/>
                <a:sym typeface="+mn-ea"/>
              </a:rPr>
              <a:t>Belong to the category of many-body and strong correlation physics in condensed matter physics</a:t>
            </a:r>
            <a:endParaRPr lang="en-US" altLang="zh-CN" sz="2400" dirty="0">
              <a:latin typeface="Times New Roman" panose="02020603050405020304" pitchFamily="18" charset="0"/>
              <a:cs typeface="Times New Roman" panose="02020603050405020304" pitchFamily="18" charset="0"/>
              <a:sym typeface="+mn-ea"/>
            </a:endParaRPr>
          </a:p>
          <a:p>
            <a:pPr marL="457200" indent="-457200">
              <a:spcAft>
                <a:spcPts val="600"/>
              </a:spcAft>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Explain </a:t>
            </a:r>
            <a:r>
              <a:rPr lang="en-US" altLang="zh-CN" sz="2400" dirty="0">
                <a:solidFill>
                  <a:schemeClr val="tx1"/>
                </a:solidFill>
                <a:latin typeface="Times New Roman" panose="02020603050405020304" pitchFamily="18" charset="0"/>
                <a:cs typeface="Times New Roman" panose="02020603050405020304" pitchFamily="18" charset="0"/>
                <a:sym typeface="+mn-ea"/>
              </a:rPr>
              <a:t>some novel  phenomena</a:t>
            </a:r>
            <a:r>
              <a:rPr lang="zh-CN" altLang="en-US" sz="2400" dirty="0">
                <a:solidFill>
                  <a:schemeClr val="tx1"/>
                </a:solidFill>
                <a:latin typeface="Times New Roman" panose="02020603050405020304" pitchFamily="18" charset="0"/>
                <a:cs typeface="Times New Roman" panose="02020603050405020304" pitchFamily="18" charset="0"/>
                <a:sym typeface="+mn-ea"/>
              </a:rPr>
              <a:t>：</a:t>
            </a:r>
            <a:br>
              <a:rPr lang="en-US" altLang="zh-CN" sz="2400" dirty="0">
                <a:solidFill>
                  <a:schemeClr val="tx1"/>
                </a:solidFill>
                <a:latin typeface="Times New Roman" panose="02020603050405020304" pitchFamily="18" charset="0"/>
                <a:cs typeface="Times New Roman" panose="02020603050405020304" pitchFamily="18" charset="0"/>
                <a:sym typeface="+mn-ea"/>
              </a:rPr>
            </a:br>
            <a:r>
              <a:rPr lang="en-US" altLang="zh-CN" sz="2400" dirty="0">
                <a:latin typeface="Times New Roman" panose="02020603050405020304" pitchFamily="18" charset="0"/>
                <a:cs typeface="Times New Roman" panose="02020603050405020304" pitchFamily="18" charset="0"/>
                <a:sym typeface="+mn-ea"/>
              </a:rPr>
              <a:t>Integer and Fractional Quantum Hall effect </a:t>
            </a:r>
            <a:r>
              <a:rPr lang="zh-CN" altLang="en-US" sz="2400" dirty="0">
                <a:latin typeface="Times New Roman" panose="02020603050405020304" pitchFamily="18" charset="0"/>
                <a:cs typeface="Times New Roman" panose="02020603050405020304" pitchFamily="18" charset="0"/>
                <a:sym typeface="+mn-ea"/>
              </a:rPr>
              <a:t>；High temperature superconductivity；Colossal magnetoresistance；Quantum phase transition；Magnet</a:t>
            </a:r>
            <a:r>
              <a:rPr lang="en-US" altLang="zh-CN" sz="2400" dirty="0" err="1">
                <a:latin typeface="Times New Roman" panose="02020603050405020304" pitchFamily="18" charset="0"/>
                <a:cs typeface="Times New Roman" panose="02020603050405020304" pitchFamily="18" charset="0"/>
                <a:sym typeface="+mn-ea"/>
              </a:rPr>
              <a:t>ic</a:t>
            </a:r>
            <a:r>
              <a:rPr lang="zh-CN" altLang="en-US" sz="2400" dirty="0">
                <a:latin typeface="Times New Roman" panose="02020603050405020304" pitchFamily="18" charset="0"/>
                <a:cs typeface="Times New Roman" panose="02020603050405020304" pitchFamily="18" charset="0"/>
                <a:sym typeface="+mn-ea"/>
              </a:rPr>
              <a:t> </a:t>
            </a:r>
            <a:r>
              <a:rPr lang="en-US" altLang="zh-CN" sz="2400" dirty="0">
                <a:latin typeface="Times New Roman" panose="02020603050405020304" pitchFamily="18" charset="0"/>
                <a:cs typeface="Times New Roman" panose="02020603050405020304" pitchFamily="18" charset="0"/>
                <a:sym typeface="+mn-ea"/>
              </a:rPr>
              <a:t>frustration</a:t>
            </a:r>
            <a:r>
              <a:rPr lang="zh-CN" altLang="en-US" sz="2400" dirty="0">
                <a:latin typeface="Times New Roman" panose="02020603050405020304" pitchFamily="18" charset="0"/>
                <a:cs typeface="Times New Roman" panose="02020603050405020304" pitchFamily="18" charset="0"/>
                <a:sym typeface="+mn-ea"/>
              </a:rPr>
              <a:t>；</a:t>
            </a:r>
            <a:r>
              <a:rPr lang="en-US" altLang="zh-CN" sz="2400" dirty="0">
                <a:latin typeface="Times New Roman" panose="02020603050405020304" pitchFamily="18" charset="0"/>
                <a:cs typeface="Times New Roman" panose="02020603050405020304" pitchFamily="18" charset="0"/>
                <a:sym typeface="+mn-ea"/>
              </a:rPr>
              <a:t>Kondo effect</a:t>
            </a:r>
            <a:r>
              <a:rPr lang="zh-CN" altLang="en-US" sz="2400" dirty="0">
                <a:latin typeface="Times New Roman" panose="02020603050405020304" pitchFamily="18" charset="0"/>
                <a:cs typeface="Times New Roman" panose="02020603050405020304" pitchFamily="18" charset="0"/>
                <a:sym typeface="+mn-ea"/>
              </a:rPr>
              <a:t>；Heavy fermion behavior；Giant thermoelectric effect；Giant nonlinear optical effect</a:t>
            </a:r>
            <a:endParaRPr lang="en-US" altLang="zh-CN" sz="2400" dirty="0">
              <a:latin typeface="Times New Roman" panose="02020603050405020304" pitchFamily="18" charset="0"/>
              <a:cs typeface="Times New Roman" panose="02020603050405020304" pitchFamily="18" charset="0"/>
              <a:sym typeface="+mn-ea"/>
            </a:endParaRPr>
          </a:p>
          <a:p>
            <a:pPr marL="457200" indent="-457200">
              <a:spcAft>
                <a:spcPts val="600"/>
              </a:spcAft>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Strong correlation and quantum fluctuation</a:t>
            </a:r>
          </a:p>
          <a:p>
            <a:pPr marL="457200" indent="-457200">
              <a:spcAft>
                <a:spcPts val="600"/>
              </a:spcAft>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Numerical Renormalization Group and Quantum Monte Carlo </a:t>
            </a:r>
            <a:r>
              <a:rPr lang="en-US" altLang="zh-CN" sz="2400" dirty="0" err="1">
                <a:latin typeface="Times New Roman" panose="02020603050405020304" pitchFamily="18" charset="0"/>
                <a:cs typeface="Times New Roman" panose="02020603050405020304" pitchFamily="18" charset="0"/>
                <a:sym typeface="+mn-ea"/>
              </a:rPr>
              <a:t>methed</a:t>
            </a:r>
            <a:endParaRPr lang="en-US" altLang="zh-CN" sz="2400" dirty="0">
              <a:latin typeface="Times New Roman" panose="02020603050405020304" pitchFamily="18" charset="0"/>
              <a:cs typeface="Times New Roman" panose="02020603050405020304" pitchFamily="18" charset="0"/>
              <a:sym typeface="+mn-ea"/>
            </a:endParaRPr>
          </a:p>
          <a:p>
            <a:pPr indent="0">
              <a:buClr>
                <a:srgbClr val="000000"/>
              </a:buClr>
              <a:buFont typeface="Wingdings" panose="05000000000000000000" charset="0"/>
              <a:buNone/>
            </a:pP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461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p:cNvSpPr txBox="1"/>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800">
                <a:solidFill>
                  <a:srgbClr val="FF0000"/>
                </a:solidFill>
                <a:sym typeface="+mn-ea"/>
              </a:rPr>
              <a:t>Condensed matter calculation II</a:t>
            </a:r>
            <a:endParaRPr lang="en-US" altLang="zh-CN" sz="4800" dirty="0">
              <a:solidFill>
                <a:srgbClr val="FF0000"/>
              </a:solidFill>
              <a:latin typeface="Times New Roman" panose="02020603050405020304" pitchFamily="18" charset="0"/>
              <a:cs typeface="Times New Roman" panose="02020603050405020304" pitchFamily="18" charset="0"/>
              <a:sym typeface="+mn-ea"/>
            </a:endParaRPr>
          </a:p>
        </p:txBody>
      </p:sp>
      <p:pic>
        <p:nvPicPr>
          <p:cNvPr id="9" name="图片 3" descr="t017e91108af2666f56">
            <a:extLst>
              <a:ext uri="{FF2B5EF4-FFF2-40B4-BE49-F238E27FC236}">
                <a16:creationId xmlns:a16="http://schemas.microsoft.com/office/drawing/2014/main" id="{E2326AF3-2631-BC4A-9216-7EF95B14458C}"/>
              </a:ext>
            </a:extLst>
          </p:cNvPr>
          <p:cNvPicPr>
            <a:picLocks noChangeAspect="1"/>
          </p:cNvPicPr>
          <p:nvPr/>
        </p:nvPicPr>
        <p:blipFill>
          <a:blip r:embed="rId3"/>
          <a:stretch>
            <a:fillRect/>
          </a:stretch>
        </p:blipFill>
        <p:spPr>
          <a:xfrm>
            <a:off x="53645" y="1682610"/>
            <a:ext cx="4924425" cy="3744595"/>
          </a:xfrm>
          <a:prstGeom prst="rect">
            <a:avLst/>
          </a:prstGeom>
        </p:spPr>
      </p:pic>
      <p:pic>
        <p:nvPicPr>
          <p:cNvPr id="11" name="图片 6" descr="t01eee9c9982471d5ac">
            <a:extLst>
              <a:ext uri="{FF2B5EF4-FFF2-40B4-BE49-F238E27FC236}">
                <a16:creationId xmlns:a16="http://schemas.microsoft.com/office/drawing/2014/main" id="{6BB31E06-9974-104B-A8A9-3A5A94324EE9}"/>
              </a:ext>
            </a:extLst>
          </p:cNvPr>
          <p:cNvPicPr>
            <a:picLocks noChangeAspect="1"/>
          </p:cNvPicPr>
          <p:nvPr/>
        </p:nvPicPr>
        <p:blipFill>
          <a:blip r:embed="rId4"/>
          <a:stretch>
            <a:fillRect/>
          </a:stretch>
        </p:blipFill>
        <p:spPr>
          <a:xfrm>
            <a:off x="5190807" y="1789112"/>
            <a:ext cx="1810385" cy="3279775"/>
          </a:xfrm>
          <a:prstGeom prst="rect">
            <a:avLst/>
          </a:prstGeom>
        </p:spPr>
      </p:pic>
      <p:pic>
        <p:nvPicPr>
          <p:cNvPr id="12" name="图片 8" descr="t012e00b062b54ed7ef">
            <a:extLst>
              <a:ext uri="{FF2B5EF4-FFF2-40B4-BE49-F238E27FC236}">
                <a16:creationId xmlns:a16="http://schemas.microsoft.com/office/drawing/2014/main" id="{156CF6C2-4B72-584D-8B0D-0B8B99A00C9B}"/>
              </a:ext>
            </a:extLst>
          </p:cNvPr>
          <p:cNvPicPr>
            <a:picLocks noChangeAspect="1"/>
          </p:cNvPicPr>
          <p:nvPr/>
        </p:nvPicPr>
        <p:blipFill>
          <a:blip r:embed="rId5"/>
          <a:stretch>
            <a:fillRect/>
          </a:stretch>
        </p:blipFill>
        <p:spPr>
          <a:xfrm>
            <a:off x="7213929" y="1915337"/>
            <a:ext cx="4762500" cy="3279140"/>
          </a:xfrm>
          <a:prstGeom prst="rect">
            <a:avLst/>
          </a:prstGeom>
        </p:spPr>
      </p:pic>
      <p:sp>
        <p:nvSpPr>
          <p:cNvPr id="13" name="文本框 9">
            <a:extLst>
              <a:ext uri="{FF2B5EF4-FFF2-40B4-BE49-F238E27FC236}">
                <a16:creationId xmlns:a16="http://schemas.microsoft.com/office/drawing/2014/main" id="{F3C5421E-78DF-7449-8E2A-2AA209352577}"/>
              </a:ext>
            </a:extLst>
          </p:cNvPr>
          <p:cNvSpPr txBox="1"/>
          <p:nvPr/>
        </p:nvSpPr>
        <p:spPr>
          <a:xfrm>
            <a:off x="8730294" y="5193146"/>
            <a:ext cx="2830195" cy="460375"/>
          </a:xfrm>
          <a:prstGeom prst="rect">
            <a:avLst/>
          </a:prstGeom>
          <a:noFill/>
        </p:spPr>
        <p:txBody>
          <a:bodyPr wrap="square" rtlCol="0">
            <a:spAutoFit/>
          </a:bodyPr>
          <a:lstStyle/>
          <a:p>
            <a:r>
              <a:rPr lang="en-US" altLang="zh-CN" sz="2400">
                <a:sym typeface="+mn-ea"/>
                <a:hlinkClick r:id="rId6" action="ppaction://hlinksldjump"/>
              </a:rPr>
              <a:t>kondo effect</a:t>
            </a:r>
            <a:endParaRPr lang="en-US" altLang="zh-CN" sz="2400">
              <a:sym typeface="+mn-ea"/>
            </a:endParaRPr>
          </a:p>
        </p:txBody>
      </p:sp>
      <p:sp>
        <p:nvSpPr>
          <p:cNvPr id="14" name="文本框 7">
            <a:extLst>
              <a:ext uri="{FF2B5EF4-FFF2-40B4-BE49-F238E27FC236}">
                <a16:creationId xmlns:a16="http://schemas.microsoft.com/office/drawing/2014/main" id="{88AA06D5-2B77-2145-9583-C1FEF029C50A}"/>
              </a:ext>
            </a:extLst>
          </p:cNvPr>
          <p:cNvSpPr txBox="1"/>
          <p:nvPr/>
        </p:nvSpPr>
        <p:spPr>
          <a:xfrm>
            <a:off x="4048760" y="5401706"/>
            <a:ext cx="4094480" cy="460375"/>
          </a:xfrm>
          <a:prstGeom prst="rect">
            <a:avLst/>
          </a:prstGeom>
          <a:noFill/>
        </p:spPr>
        <p:txBody>
          <a:bodyPr wrap="square" rtlCol="0">
            <a:spAutoFit/>
          </a:bodyPr>
          <a:lstStyle/>
          <a:p>
            <a:r>
              <a:rPr lang="zh-CN" altLang="en-US" sz="2400" dirty="0">
                <a:hlinkClick r:id="rId6" action="ppaction://hlinksldjump"/>
              </a:rPr>
              <a:t>Fractional Quantum Hall Effect</a:t>
            </a:r>
            <a:endParaRPr lang="zh-CN" altLang="en-US" sz="2400" dirty="0"/>
          </a:p>
        </p:txBody>
      </p:sp>
      <p:sp>
        <p:nvSpPr>
          <p:cNvPr id="16" name="文本框 5">
            <a:extLst>
              <a:ext uri="{FF2B5EF4-FFF2-40B4-BE49-F238E27FC236}">
                <a16:creationId xmlns:a16="http://schemas.microsoft.com/office/drawing/2014/main" id="{DB190761-6380-1B45-8B9B-C1BF6AA17135}"/>
              </a:ext>
            </a:extLst>
          </p:cNvPr>
          <p:cNvSpPr txBox="1"/>
          <p:nvPr/>
        </p:nvSpPr>
        <p:spPr>
          <a:xfrm>
            <a:off x="453778" y="5423333"/>
            <a:ext cx="4366895" cy="460375"/>
          </a:xfrm>
          <a:prstGeom prst="rect">
            <a:avLst/>
          </a:prstGeom>
          <a:noFill/>
        </p:spPr>
        <p:txBody>
          <a:bodyPr wrap="square" rtlCol="0">
            <a:spAutoFit/>
          </a:bodyPr>
          <a:lstStyle/>
          <a:p>
            <a:r>
              <a:rPr lang="en-US" altLang="zh-CN" sz="2400" dirty="0">
                <a:hlinkClick r:id="rId6" action="ppaction://hlinksldjump"/>
              </a:rPr>
              <a:t>i</a:t>
            </a:r>
            <a:r>
              <a:rPr lang="zh-CN" altLang="en-US" sz="2400" dirty="0">
                <a:hlinkClick r:id="rId6" action="ppaction://hlinksldjump"/>
              </a:rPr>
              <a:t>nteger quantum Hall effect</a:t>
            </a:r>
            <a:endParaRPr lang="zh-CN" altLang="en-US" sz="2400" dirty="0"/>
          </a:p>
        </p:txBody>
      </p:sp>
    </p:spTree>
    <p:extLst>
      <p:ext uri="{BB962C8B-B14F-4D97-AF65-F5344CB8AC3E}">
        <p14:creationId xmlns:p14="http://schemas.microsoft.com/office/powerpoint/2010/main" val="2658852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p:cNvSpPr txBox="1"/>
          <p:nvPr/>
        </p:nvSpPr>
        <p:spPr>
          <a:xfrm>
            <a:off x="838199" y="239950"/>
            <a:ext cx="1095399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800" dirty="0">
                <a:solidFill>
                  <a:srgbClr val="FF0000"/>
                </a:solidFill>
                <a:latin typeface="Times New Roman" panose="02020603050405020304" pitchFamily="18" charset="0"/>
                <a:cs typeface="Times New Roman" panose="02020603050405020304" pitchFamily="18" charset="0"/>
                <a:sym typeface="+mn-ea"/>
              </a:rPr>
              <a:t>Numerical Renormalization Group Method </a:t>
            </a:r>
          </a:p>
        </p:txBody>
      </p:sp>
      <p:sp>
        <p:nvSpPr>
          <p:cNvPr id="2" name="文本框 1"/>
          <p:cNvSpPr txBox="1"/>
          <p:nvPr/>
        </p:nvSpPr>
        <p:spPr>
          <a:xfrm>
            <a:off x="654685" y="1565910"/>
            <a:ext cx="11376025" cy="4832092"/>
          </a:xfrm>
          <a:prstGeom prst="rect">
            <a:avLst/>
          </a:prstGeom>
          <a:noFill/>
        </p:spPr>
        <p:txBody>
          <a:bodyPr wrap="square" rtlCol="0">
            <a:spAutoFit/>
          </a:bodyPr>
          <a:lstStyle/>
          <a:p>
            <a:pPr marL="457200" indent="-457200">
              <a:buClr>
                <a:srgbClr val="000000"/>
              </a:buClr>
              <a:buFont typeface="+mj-lt"/>
              <a:buAutoNum type="arabicPeriod"/>
            </a:pPr>
            <a:r>
              <a:rPr lang="en-US" altLang="zh-CN" sz="2800" dirty="0">
                <a:latin typeface="Times New Roman" panose="02020603050405020304" pitchFamily="18" charset="0"/>
                <a:cs typeface="Times New Roman" panose="02020603050405020304" pitchFamily="18" charset="0"/>
              </a:rPr>
              <a:t>proposed by K. G. Wilson in 1970s,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 successfully used  to solve Kondo problem</a:t>
            </a:r>
          </a:p>
          <a:p>
            <a:pPr marL="457200" indent="-457200">
              <a:buClr>
                <a:srgbClr val="000000"/>
              </a:buClr>
              <a:buFont typeface="+mj-lt"/>
              <a:buAutoNum type="arabicPeriod"/>
            </a:pPr>
            <a:r>
              <a:rPr lang="en-US" altLang="zh-CN" sz="2800" dirty="0">
                <a:latin typeface="Times New Roman" panose="02020603050405020304" pitchFamily="18" charset="0"/>
                <a:cs typeface="Times New Roman" panose="02020603050405020304" pitchFamily="18" charset="0"/>
              </a:rPr>
              <a:t>extended to the numerical solution of lattice model in real space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following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years (but the result error increases rapidly with the increase of lattice points)</a:t>
            </a:r>
          </a:p>
          <a:p>
            <a:pPr marL="457200" indent="-457200">
              <a:buClr>
                <a:srgbClr val="000000"/>
              </a:buClr>
              <a:buFont typeface="+mj-lt"/>
              <a:buAutoNum type="arabicPeriod"/>
            </a:pPr>
            <a:r>
              <a:rPr lang="en-US" altLang="zh-CN" sz="2800" dirty="0">
                <a:latin typeface="Times New Roman" panose="02020603050405020304" pitchFamily="18" charset="0"/>
                <a:cs typeface="Times New Roman" panose="02020603050405020304" pitchFamily="18" charset="0"/>
              </a:rPr>
              <a:t>Refined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by</a:t>
            </a:r>
            <a:r>
              <a:rPr lang="zh-CN" altLang="en-US"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Xiangtao</a:t>
            </a:r>
            <a:r>
              <a:rPr lang="en-US" altLang="zh-CN" sz="2800" dirty="0">
                <a:latin typeface="Times New Roman" panose="02020603050405020304" pitchFamily="18" charset="0"/>
                <a:cs typeface="Times New Roman" panose="02020603050405020304" pitchFamily="18" charset="0"/>
              </a:rPr>
              <a:t> in 1992 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reduce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result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error(only one lattice point was added at a time)</a:t>
            </a:r>
          </a:p>
          <a:p>
            <a:pPr marL="457200" indent="-457200">
              <a:buClr>
                <a:srgbClr val="000000"/>
              </a:buClr>
              <a:buFont typeface="+mj-lt"/>
              <a:buAutoNum type="arabicPeriod"/>
            </a:pPr>
            <a:r>
              <a:rPr lang="en-US" altLang="zh-CN" sz="2800" dirty="0">
                <a:latin typeface="Times New Roman" panose="02020603050405020304" pitchFamily="18" charset="0"/>
                <a:cs typeface="Times New Roman" panose="02020603050405020304" pitchFamily="18" charset="0"/>
              </a:rPr>
              <a:t>Proposed density matrix renormalization group(DMRG) White.</a:t>
            </a:r>
          </a:p>
          <a:p>
            <a:pPr marL="457200" indent="-457200">
              <a:buClr>
                <a:srgbClr val="000000"/>
              </a:buClr>
              <a:buFont typeface="+mj-lt"/>
              <a:buAutoNum type="arabicPeriod"/>
            </a:pPr>
            <a:r>
              <a:rPr lang="en-US" altLang="zh-CN" sz="2800" dirty="0">
                <a:latin typeface="Times New Roman" panose="02020603050405020304" pitchFamily="18" charset="0"/>
                <a:cs typeface="Times New Roman" panose="02020603050405020304" pitchFamily="18" charset="0"/>
                <a:sym typeface="+mn-ea"/>
              </a:rPr>
              <a:t>DMRG in </a:t>
            </a:r>
            <a:r>
              <a:rPr lang="en-US" altLang="zh-CN" sz="2800" dirty="0">
                <a:latin typeface="Times New Roman" panose="02020603050405020304" pitchFamily="18" charset="0"/>
                <a:cs typeface="Times New Roman" panose="02020603050405020304" pitchFamily="18" charset="0"/>
              </a:rPr>
              <a:t>momentum space, Transport Matrix Renormalization Group, Quantum Chemistry DMRG, Time-dependent DMRG, Dynamic DMRG</a:t>
            </a:r>
          </a:p>
          <a:p>
            <a:pPr marL="457200" indent="-457200">
              <a:buClr>
                <a:srgbClr val="000000"/>
              </a:buClr>
              <a:buFont typeface="+mj-lt"/>
              <a:buAutoNum type="arabicPeriod"/>
            </a:pPr>
            <a:r>
              <a:rPr lang="en-US" altLang="zh-CN" sz="2800" dirty="0">
                <a:latin typeface="Times New Roman" panose="02020603050405020304" pitchFamily="18" charset="0"/>
                <a:cs typeface="Times New Roman" panose="02020603050405020304" pitchFamily="18" charset="0"/>
              </a:rPr>
              <a:t>DMRG in Two-Dimensional Systems.</a:t>
            </a:r>
          </a:p>
        </p:txBody>
      </p:sp>
    </p:spTree>
    <p:extLst>
      <p:ext uri="{BB962C8B-B14F-4D97-AF65-F5344CB8AC3E}">
        <p14:creationId xmlns:p14="http://schemas.microsoft.com/office/powerpoint/2010/main" val="1904251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2" name="文本框 1"/>
          <p:cNvSpPr txBox="1"/>
          <p:nvPr/>
        </p:nvSpPr>
        <p:spPr>
          <a:xfrm>
            <a:off x="654916" y="1282671"/>
            <a:ext cx="11376025" cy="5493812"/>
          </a:xfrm>
          <a:prstGeom prst="rect">
            <a:avLst/>
          </a:prstGeom>
          <a:noFill/>
        </p:spPr>
        <p:txBody>
          <a:bodyPr wrap="square" rtlCol="0">
            <a:spAutoFit/>
          </a:bodyPr>
          <a:lstStyle/>
          <a:p>
            <a:pPr>
              <a:buClr>
                <a:srgbClr val="000000"/>
              </a:buClr>
            </a:pPr>
            <a:r>
              <a:rPr lang="en-US" altLang="zh-CN" sz="2800" b="1" dirty="0">
                <a:latin typeface="Times New Roman" panose="02020603050405020304" pitchFamily="18" charset="0"/>
                <a:cs typeface="Times New Roman" panose="02020603050405020304" pitchFamily="18" charset="0"/>
                <a:sym typeface="+mn-ea"/>
              </a:rPr>
              <a:t>Difficulties of strongly correlated problem :</a:t>
            </a:r>
            <a:endParaRPr lang="en-US" altLang="zh-CN" sz="2800" b="1" dirty="0">
              <a:latin typeface="Times New Roman" panose="02020603050405020304" pitchFamily="18" charset="0"/>
              <a:cs typeface="Times New Roman" panose="02020603050405020304" pitchFamily="18" charset="0"/>
            </a:endParaRPr>
          </a:p>
          <a:p>
            <a:pPr marL="457200" indent="-457200">
              <a:buClr>
                <a:srgbClr val="000000"/>
              </a:buClr>
              <a:buFont typeface="Arial" panose="020B0604020202020204" pitchFamily="34" charset="0"/>
              <a:buAutoNum type="arabicPeriod"/>
            </a:pPr>
            <a:r>
              <a:rPr lang="en-US" altLang="zh-CN" sz="2800" dirty="0">
                <a:latin typeface="Times New Roman" panose="02020603050405020304" pitchFamily="18" charset="0"/>
                <a:cs typeface="Times New Roman" panose="02020603050405020304" pitchFamily="18" charset="0"/>
              </a:rPr>
              <a:t>have no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comprehensive understanding of strongly correlated problems</a:t>
            </a:r>
          </a:p>
          <a:p>
            <a:pPr marL="457200" indent="-457200">
              <a:buClr>
                <a:srgbClr val="000000"/>
              </a:buClr>
              <a:buFont typeface="Arial" panose="020B0604020202020204" pitchFamily="34" charset="0"/>
              <a:buAutoNum type="arabicPeriod"/>
            </a:pPr>
            <a:r>
              <a:rPr lang="en-US" altLang="zh-CN" sz="2800" dirty="0">
                <a:latin typeface="Times New Roman" panose="02020603050405020304" pitchFamily="18" charset="0"/>
                <a:cs typeface="Times New Roman" panose="02020603050405020304" pitchFamily="18" charset="0"/>
              </a:rPr>
              <a:t>lack a complete and accurate description of physical images.</a:t>
            </a:r>
          </a:p>
          <a:p>
            <a:pPr marL="457200" indent="-457200">
              <a:buClr>
                <a:srgbClr val="000000"/>
              </a:buClr>
              <a:buFont typeface="Arial" panose="020B0604020202020204" pitchFamily="34" charset="0"/>
              <a:buAutoNum type="arabicPeriod"/>
            </a:pPr>
            <a:r>
              <a:rPr lang="en-US" altLang="zh-CN" sz="2800" dirty="0">
                <a:latin typeface="Times New Roman" panose="02020603050405020304" pitchFamily="18" charset="0"/>
                <a:cs typeface="Times New Roman" panose="02020603050405020304" pitchFamily="18" charset="0"/>
              </a:rPr>
              <a:t>Strong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interaction between particles is very strong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beyond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Perturbation and other methods</a:t>
            </a:r>
          </a:p>
          <a:p>
            <a:pPr marL="457200" indent="-457200">
              <a:buClr>
                <a:srgbClr val="000000"/>
              </a:buClr>
              <a:buFont typeface="Arial" panose="020B0604020202020204" pitchFamily="34" charset="0"/>
              <a:buAutoNum type="arabicPeriod"/>
            </a:pPr>
            <a:endParaRPr lang="en-US" altLang="zh-CN" sz="2800" dirty="0">
              <a:latin typeface="Times New Roman" panose="02020603050405020304" pitchFamily="18" charset="0"/>
              <a:cs typeface="Times New Roman" panose="02020603050405020304" pitchFamily="18" charset="0"/>
            </a:endParaRPr>
          </a:p>
          <a:p>
            <a:pPr>
              <a:buClr>
                <a:srgbClr val="000000"/>
              </a:buClr>
            </a:pPr>
            <a:r>
              <a:rPr lang="en-US" altLang="zh-CN" sz="2800" b="1" dirty="0">
                <a:latin typeface="Times New Roman" panose="02020603050405020304" pitchFamily="18" charset="0"/>
                <a:cs typeface="Times New Roman" panose="02020603050405020304" pitchFamily="18" charset="0"/>
              </a:rPr>
              <a:t>A way to learn:</a:t>
            </a:r>
          </a:p>
          <a:p>
            <a:pPr marL="457200" indent="-457200" fontAlgn="auto">
              <a:spcBef>
                <a:spcPts val="0"/>
              </a:spcBef>
              <a:spcAft>
                <a:spcPts val="600"/>
              </a:spcAft>
              <a:buClr>
                <a:srgbClr val="000000"/>
              </a:buClr>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master basic knowledge of relevant courses</a:t>
            </a:r>
          </a:p>
          <a:p>
            <a:pPr marL="457200" indent="-457200" fontAlgn="auto">
              <a:spcAft>
                <a:spcPts val="600"/>
              </a:spcAft>
              <a:buClr>
                <a:srgbClr val="000000"/>
              </a:buClr>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master basic computer operations and programming languages, especially can use  a computer language programming adroitly</a:t>
            </a:r>
          </a:p>
          <a:p>
            <a:pPr marL="457200" indent="-457200" fontAlgn="auto">
              <a:spcAft>
                <a:spcPts val="600"/>
              </a:spcAft>
              <a:buClr>
                <a:srgbClr val="000000"/>
              </a:buClr>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process data, organize images</a:t>
            </a:r>
          </a:p>
          <a:p>
            <a:pPr>
              <a:buClr>
                <a:srgbClr val="000000"/>
              </a:buClr>
            </a:pP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8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79A86-093D-4D81-B29D-A50DF2BC844C}"/>
              </a:ext>
            </a:extLst>
          </p:cNvPr>
          <p:cNvSpPr>
            <a:spLocks noGrp="1"/>
          </p:cNvSpPr>
          <p:nvPr>
            <p:ph type="title"/>
          </p:nvPr>
        </p:nvSpPr>
        <p:spPr>
          <a:xfrm>
            <a:off x="838200" y="505729"/>
            <a:ext cx="10515600" cy="1325563"/>
          </a:xfrm>
        </p:spPr>
        <p:txBody>
          <a:bodyPr/>
          <a:lstStyle/>
          <a:p>
            <a:r>
              <a:rPr lang="en-US" altLang="zh-CN" dirty="0">
                <a:latin typeface="Times New Roman" panose="02020603050405020304" pitchFamily="18" charset="0"/>
                <a:cs typeface="Times New Roman" panose="02020603050405020304" pitchFamily="18" charset="0"/>
              </a:rPr>
              <a:t>3. Soft condensed matter physics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85BE4C0-2512-48CF-8D02-0FA3B4FE3093}"/>
              </a:ext>
            </a:extLst>
          </p:cNvPr>
          <p:cNvSpPr>
            <a:spLocks noGrp="1"/>
          </p:cNvSpPr>
          <p:nvPr>
            <p:ph sz="half" idx="1"/>
          </p:nvPr>
        </p:nvSpPr>
        <p:spPr/>
        <p:txBody>
          <a:bodyPr/>
          <a:lstStyle/>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Research object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Complex fluids, liquid crystals, multilayer films, protein folding</a:t>
            </a:r>
          </a:p>
          <a:p>
            <a:pPr marL="0" indent="0">
              <a:buNone/>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Research content: </a:t>
            </a:r>
          </a:p>
          <a:p>
            <a:pPr marL="0" indent="0">
              <a:buNone/>
            </a:pPr>
            <a:r>
              <a:rPr lang="en-US" altLang="zh-CN" dirty="0">
                <a:latin typeface="Times New Roman" panose="02020603050405020304" pitchFamily="18" charset="0"/>
                <a:cs typeface="Times New Roman" panose="02020603050405020304" pitchFamily="18" charset="0"/>
              </a:rPr>
              <a:t>Low-dimensional nanomaterials,     etc.</a:t>
            </a:r>
          </a:p>
        </p:txBody>
      </p:sp>
      <p:pic>
        <p:nvPicPr>
          <p:cNvPr id="6" name="内容占位符 5">
            <a:extLst>
              <a:ext uri="{FF2B5EF4-FFF2-40B4-BE49-F238E27FC236}">
                <a16:creationId xmlns:a16="http://schemas.microsoft.com/office/drawing/2014/main" id="{001FC449-1C08-4104-8196-4121A04C5143}"/>
              </a:ext>
            </a:extLst>
          </p:cNvPr>
          <p:cNvPicPr>
            <a:picLocks noGrp="1" noChangeAspect="1"/>
          </p:cNvPicPr>
          <p:nvPr>
            <p:ph sz="half" idx="2"/>
          </p:nvPr>
        </p:nvPicPr>
        <p:blipFill>
          <a:blip r:embed="rId3"/>
          <a:stretch>
            <a:fillRect/>
          </a:stretch>
        </p:blipFill>
        <p:spPr>
          <a:xfrm>
            <a:off x="6482334" y="1690688"/>
            <a:ext cx="4762500" cy="3571875"/>
          </a:xfrm>
        </p:spPr>
      </p:pic>
      <p:cxnSp>
        <p:nvCxnSpPr>
          <p:cNvPr id="5" name="Straight Connector 4">
            <a:extLst>
              <a:ext uri="{FF2B5EF4-FFF2-40B4-BE49-F238E27FC236}">
                <a16:creationId xmlns:a16="http://schemas.microsoft.com/office/drawing/2014/main" id="{E1F7D40D-9635-0443-9DE8-C2AF7ED9167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E50E3AAE-C111-FC46-AD3B-039FD8DC5C9A}"/>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8" name="TextBox 7">
            <a:extLst>
              <a:ext uri="{FF2B5EF4-FFF2-40B4-BE49-F238E27FC236}">
                <a16:creationId xmlns:a16="http://schemas.microsoft.com/office/drawing/2014/main" id="{5AE57B06-8006-D94F-B94F-A7DDCA07A4E4}"/>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78431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2537"/>
            <a:ext cx="10515600" cy="1325563"/>
          </a:xfrm>
        </p:spPr>
        <p:txBody>
          <a:bodyPr/>
          <a:lstStyle/>
          <a:p>
            <a:r>
              <a:rPr lang="en-US" altLang="zh-CN" dirty="0">
                <a:latin typeface="Times New Roman" panose="02020603050405020304" pitchFamily="18" charset="0"/>
                <a:cs typeface="Times New Roman" panose="02020603050405020304" pitchFamily="18" charset="0"/>
              </a:rPr>
              <a:t>4. Atomic and Molecular Physics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599406"/>
            <a:ext cx="11632324" cy="4351338"/>
          </a:xfrm>
        </p:spPr>
        <p:txBody>
          <a:bodyPr/>
          <a:lstStyle/>
          <a:p>
            <a:r>
              <a:rPr lang="en-US" altLang="zh-CN" dirty="0">
                <a:latin typeface="Times New Roman" panose="02020603050405020304" pitchFamily="18" charset="0"/>
                <a:cs typeface="Times New Roman" panose="02020603050405020304" pitchFamily="18" charset="0"/>
              </a:rPr>
              <a:t>Atomic and Molecular Physics is the first research field in Computational physics</a:t>
            </a:r>
            <a:endParaRPr lang="zh-CN" altLang="en-US" dirty="0">
              <a:latin typeface="Times New Roman" panose="02020603050405020304" pitchFamily="18" charset="0"/>
              <a:cs typeface="Times New Roman" panose="02020603050405020304" pitchFamily="18" charset="0"/>
            </a:endParaRPr>
          </a:p>
        </p:txBody>
      </p:sp>
      <p:pic>
        <p:nvPicPr>
          <p:cNvPr id="5" name="Picture 24" descr="C:\Documents and Settings\zzz\桌面\dysun\Adv_Solid\picture\实验.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9899" y="3114303"/>
            <a:ext cx="3059112"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25"/>
          <p:cNvSpPr>
            <a:spLocks/>
          </p:cNvSpPr>
          <p:nvPr/>
        </p:nvSpPr>
        <p:spPr bwMode="auto">
          <a:xfrm>
            <a:off x="3078636" y="2946028"/>
            <a:ext cx="1206500" cy="2895600"/>
          </a:xfrm>
          <a:prstGeom prst="rightBrace">
            <a:avLst>
              <a:gd name="adj1" fmla="val 20000"/>
              <a:gd name="adj2" fmla="val 50000"/>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zh-CN" altLang="en-US">
              <a:ea typeface="宋体" panose="02010600030101010101" pitchFamily="2" charset="-122"/>
            </a:endParaRPr>
          </a:p>
        </p:txBody>
      </p:sp>
      <p:sp>
        <p:nvSpPr>
          <p:cNvPr id="7" name="AutoShape 26"/>
          <p:cNvSpPr>
            <a:spLocks/>
          </p:cNvSpPr>
          <p:nvPr/>
        </p:nvSpPr>
        <p:spPr bwMode="auto">
          <a:xfrm>
            <a:off x="7345836" y="2933328"/>
            <a:ext cx="914400" cy="2908300"/>
          </a:xfrm>
          <a:prstGeom prst="leftBrace">
            <a:avLst>
              <a:gd name="adj1" fmla="val 26505"/>
              <a:gd name="adj2" fmla="val 50000"/>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zh-CN" altLang="en-US">
              <a:ea typeface="宋体" panose="02010600030101010101" pitchFamily="2" charset="-122"/>
            </a:endParaRPr>
          </a:p>
        </p:txBody>
      </p:sp>
      <p:pic>
        <p:nvPicPr>
          <p:cNvPr id="8" name="Picture 28" descr="C:\Documents and Settings\zzz\桌面\dysun\Adv_Solid\picture\分子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636" y="2876178"/>
            <a:ext cx="110966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9" descr="C:\Documents and Settings\zzz\桌面\dysun\Adv_Solid\picture\分子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3886" y="4114428"/>
            <a:ext cx="134302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0" descr="C:\Documents and Settings\zzz\桌面\dysun\Adv_Solid\picture\分子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8499" y="5125666"/>
            <a:ext cx="108108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1" descr="C:\Documents and Settings\zzz\桌面\dysun\Adv_Solid\picture\C6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7536" y="2755528"/>
            <a:ext cx="10414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2" descr="C:\Documents and Settings\zzz\桌面\dysun\Adv_Solid\picture\瞿弦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9436" y="3917578"/>
            <a:ext cx="11366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3" descr="C:\Documents and Settings\zzz\桌面\dysun\Adv_Solid\picture\曲线.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26899" y="4979616"/>
            <a:ext cx="1165225"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a:extLst>
              <a:ext uri="{FF2B5EF4-FFF2-40B4-BE49-F238E27FC236}">
                <a16:creationId xmlns:a16="http://schemas.microsoft.com/office/drawing/2014/main" id="{48E0A517-5B52-8A4E-9AD9-D843AF3AC87A}"/>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BFFB09C8-CE66-5247-A855-CEEFF2A5867E}"/>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6" name="TextBox 15">
            <a:extLst>
              <a:ext uri="{FF2B5EF4-FFF2-40B4-BE49-F238E27FC236}">
                <a16:creationId xmlns:a16="http://schemas.microsoft.com/office/drawing/2014/main" id="{A0634564-9020-BA4E-92E7-1E2A65E22A3F}"/>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47369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0-#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0-#ppt_w/2"/>
                                          </p:val>
                                        </p:tav>
                                        <p:tav tm="100000">
                                          <p:val>
                                            <p:strVal val="#ppt_x"/>
                                          </p:val>
                                        </p:tav>
                                      </p:tavLst>
                                    </p:anim>
                                    <p:anim calcmode="lin" valueType="num">
                                      <p:cBhvr additive="base">
                                        <p:cTn id="5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0690"/>
            <a:ext cx="10515600" cy="1325563"/>
          </a:xfrm>
        </p:spPr>
        <p:txBody>
          <a:bodyPr/>
          <a:lstStyle/>
          <a:p>
            <a:r>
              <a:rPr lang="en-US" altLang="zh-CN" dirty="0">
                <a:latin typeface="Times New Roman" panose="02020603050405020304" pitchFamily="18" charset="0"/>
                <a:cs typeface="Times New Roman" panose="02020603050405020304" pitchFamily="18" charset="0"/>
              </a:rPr>
              <a:t>5.</a:t>
            </a:r>
            <a:r>
              <a:rPr lang="en-US" altLang="ja-JP" dirty="0">
                <a:latin typeface="Times New Roman" panose="02020603050405020304" pitchFamily="18" charset="0"/>
                <a:cs typeface="Times New Roman" panose="02020603050405020304" pitchFamily="18" charset="0"/>
              </a:rPr>
              <a:t> Nuclear physics</a:t>
            </a:r>
            <a:endParaRPr lang="zh-CN" altLang="en-US" dirty="0">
              <a:latin typeface="Times New Roman" panose="02020603050405020304" pitchFamily="18" charset="0"/>
              <a:cs typeface="Times New Roman" panose="02020603050405020304" pitchFamily="18" charset="0"/>
            </a:endParaRPr>
          </a:p>
        </p:txBody>
      </p:sp>
      <p:pic>
        <p:nvPicPr>
          <p:cNvPr id="4" name="内容占位符 3"/>
          <p:cNvPicPr>
            <a:picLocks noGrp="1" noChangeAspect="1"/>
          </p:cNvPicPr>
          <p:nvPr>
            <p:ph idx="1"/>
          </p:nvPr>
        </p:nvPicPr>
        <p:blipFill>
          <a:blip r:embed="rId3"/>
          <a:stretch>
            <a:fillRect/>
          </a:stretch>
        </p:blipFill>
        <p:spPr>
          <a:xfrm>
            <a:off x="7345941" y="1398278"/>
            <a:ext cx="4286250" cy="4286250"/>
          </a:xfrm>
          <a:prstGeom prst="rect">
            <a:avLst/>
          </a:prstGeom>
        </p:spPr>
      </p:pic>
      <p:sp>
        <p:nvSpPr>
          <p:cNvPr id="6" name="矩形 5"/>
          <p:cNvSpPr/>
          <p:nvPr/>
        </p:nvSpPr>
        <p:spPr>
          <a:xfrm>
            <a:off x="838200" y="1700886"/>
            <a:ext cx="6096000" cy="3108543"/>
          </a:xfrm>
          <a:prstGeom prst="rect">
            <a:avLst/>
          </a:prstGeom>
        </p:spPr>
        <p:txBody>
          <a:bodyPr>
            <a:spAutoFit/>
          </a:bodyPr>
          <a:lstStyle/>
          <a:p>
            <a:r>
              <a:rPr lang="en-US" altLang="zh-CN" sz="2800" dirty="0">
                <a:latin typeface="Times New Roman" panose="02020603050405020304" pitchFamily="18" charset="0"/>
                <a:cs typeface="Times New Roman" panose="02020603050405020304" pitchFamily="18" charset="0"/>
              </a:rPr>
              <a:t>N</a:t>
            </a:r>
            <a:r>
              <a:rPr lang="zh-CN" altLang="en-US" sz="2800" dirty="0">
                <a:latin typeface="Times New Roman" panose="02020603050405020304" pitchFamily="18" charset="0"/>
                <a:cs typeface="Times New Roman" panose="02020603050405020304" pitchFamily="18" charset="0"/>
              </a:rPr>
              <a:t>uclear physics are complex :</a:t>
            </a:r>
            <a:endParaRPr lang="en-US" altLang="zh-CN"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1) the basic interactions involved; </a:t>
            </a:r>
            <a:endParaRPr lang="en-US" altLang="zh-CN"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2) the theoretical models involved;</a:t>
            </a:r>
            <a:endParaRPr lang="en-US" altLang="zh-CN"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3) the seldom and finite multibody problems;</a:t>
            </a:r>
            <a:endParaRPr lang="en-US" altLang="zh-CN"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4) the time involved And spatial scale span</a:t>
            </a:r>
          </a:p>
        </p:txBody>
      </p:sp>
      <p:cxnSp>
        <p:nvCxnSpPr>
          <p:cNvPr id="5" name="Straight Connector 4">
            <a:extLst>
              <a:ext uri="{FF2B5EF4-FFF2-40B4-BE49-F238E27FC236}">
                <a16:creationId xmlns:a16="http://schemas.microsoft.com/office/drawing/2014/main" id="{AD1F2A87-ACA7-B041-BB76-87872AB04389}"/>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843E114A-CD12-2B4E-8B71-2C55FB059A09}"/>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8" name="TextBox 7">
            <a:extLst>
              <a:ext uri="{FF2B5EF4-FFF2-40B4-BE49-F238E27FC236}">
                <a16:creationId xmlns:a16="http://schemas.microsoft.com/office/drawing/2014/main" id="{04C2005B-74FF-D94E-8D1F-8785D92B9B97}"/>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676065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29773"/>
            <a:ext cx="10515600" cy="1325563"/>
          </a:xfrm>
        </p:spPr>
        <p:txBody>
          <a:bodyPr/>
          <a:lstStyle/>
          <a:p>
            <a:r>
              <a:rPr lang="en-US" altLang="zh-CN" dirty="0">
                <a:latin typeface="Times New Roman" panose="02020603050405020304" pitchFamily="18" charset="0"/>
                <a:cs typeface="Times New Roman" panose="02020603050405020304" pitchFamily="18" charset="0"/>
              </a:rPr>
              <a:t>6.</a:t>
            </a:r>
            <a:r>
              <a:rPr lang="en-US" altLang="ja-JP" dirty="0">
                <a:latin typeface="Times New Roman" panose="02020603050405020304" pitchFamily="18" charset="0"/>
                <a:cs typeface="Times New Roman" panose="02020603050405020304" pitchFamily="18" charset="0"/>
              </a:rPr>
              <a:t> High energy physics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Cutout calculation in quantum field theory</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Large-scale numerical simulation of lattice quantum chromodynamics (grid QCD)</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378826" y="3900158"/>
            <a:ext cx="5524500" cy="2809875"/>
          </a:xfrm>
          <a:prstGeom prst="rect">
            <a:avLst/>
          </a:prstGeom>
        </p:spPr>
      </p:pic>
      <p:cxnSp>
        <p:nvCxnSpPr>
          <p:cNvPr id="5" name="Straight Connector 4">
            <a:extLst>
              <a:ext uri="{FF2B5EF4-FFF2-40B4-BE49-F238E27FC236}">
                <a16:creationId xmlns:a16="http://schemas.microsoft.com/office/drawing/2014/main" id="{E085D808-115C-D848-A818-BEED41191567}"/>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03305D7B-8132-CD47-902F-C601030E885A}"/>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7" name="TextBox 6">
            <a:extLst>
              <a:ext uri="{FF2B5EF4-FFF2-40B4-BE49-F238E27FC236}">
                <a16:creationId xmlns:a16="http://schemas.microsoft.com/office/drawing/2014/main" id="{8F662C78-86E7-1C4F-AB8F-75F485064BE8}"/>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947841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573197"/>
            <a:ext cx="10515600" cy="1325563"/>
          </a:xfrm>
        </p:spPr>
        <p:txBody>
          <a:bodyPr/>
          <a:lstStyle/>
          <a:p>
            <a:r>
              <a:rPr lang="en-US" altLang="zh-CN" dirty="0">
                <a:latin typeface="Times New Roman" panose="02020603050405020304" pitchFamily="18" charset="0"/>
                <a:cs typeface="Times New Roman" panose="02020603050405020304" pitchFamily="18" charset="0"/>
              </a:rPr>
              <a:t>7. Plasma is the fourth state of matter</a:t>
            </a:r>
            <a:endParaRPr lang="zh-CN" altLang="en-US" dirty="0">
              <a:latin typeface="Times New Roman" panose="02020603050405020304" pitchFamily="18" charset="0"/>
              <a:cs typeface="Times New Roman" panose="02020603050405020304" pitchFamily="18" charset="0"/>
            </a:endParaRPr>
          </a:p>
        </p:txBody>
      </p:sp>
      <p:sp>
        <p:nvSpPr>
          <p:cNvPr id="5" name="内容占位符 4"/>
          <p:cNvSpPr>
            <a:spLocks noGrp="1"/>
          </p:cNvSpPr>
          <p:nvPr>
            <p:ph idx="1"/>
          </p:nvPr>
        </p:nvSpPr>
        <p:spPr/>
        <p:txBody>
          <a:bodyPr>
            <a:normAutofit/>
          </a:bodyPr>
          <a:lstStyle/>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In nature, matter has four states:</a:t>
            </a:r>
          </a:p>
          <a:p>
            <a:pPr marL="0" indent="0">
              <a:buNone/>
            </a:pPr>
            <a:r>
              <a:rPr lang="en-US" altLang="zh-CN" dirty="0">
                <a:latin typeface="Times New Roman" panose="02020603050405020304" pitchFamily="18" charset="0"/>
                <a:cs typeface="Times New Roman" panose="02020603050405020304" pitchFamily="18" charset="0"/>
              </a:rPr>
              <a:t>   Solid, liquid, gaseous and plasma</a:t>
            </a:r>
          </a:p>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99% of the known matter in the universe is plasma.</a:t>
            </a:r>
          </a:p>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 concept of plasma was established in the early 20th century:</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a system of macroscopic time and space scale  composed of a large number of  interacting  charged particles.</a:t>
            </a:r>
          </a:p>
        </p:txBody>
      </p:sp>
      <p:cxnSp>
        <p:nvCxnSpPr>
          <p:cNvPr id="7" name="Straight Connector 6">
            <a:extLst>
              <a:ext uri="{FF2B5EF4-FFF2-40B4-BE49-F238E27FC236}">
                <a16:creationId xmlns:a16="http://schemas.microsoft.com/office/drawing/2014/main" id="{2188FBE2-ADD8-634F-AA62-C44A90F99E74}"/>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52C813B1-CD3E-AA4F-9228-CF5185ED864E}"/>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2" name="TextBox 11">
            <a:extLst>
              <a:ext uri="{FF2B5EF4-FFF2-40B4-BE49-F238E27FC236}">
                <a16:creationId xmlns:a16="http://schemas.microsoft.com/office/drawing/2014/main" id="{0369D2FC-E414-AF40-9BC8-3FE6444B22A7}"/>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580244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Plasma classification:</a:t>
            </a:r>
            <a:endParaRPr lang="zh-CN" altLang="en-US" dirty="0">
              <a:latin typeface="Times New Roman" panose="02020603050405020304" pitchFamily="18" charset="0"/>
              <a:cs typeface="Times New Roman" panose="02020603050405020304" pitchFamily="18" charset="0"/>
            </a:endParaRPr>
          </a:p>
        </p:txBody>
      </p:sp>
      <p:graphicFrame>
        <p:nvGraphicFramePr>
          <p:cNvPr id="5" name="内容占位符 4"/>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a:extLst>
              <a:ext uri="{FF2B5EF4-FFF2-40B4-BE49-F238E27FC236}">
                <a16:creationId xmlns:a16="http://schemas.microsoft.com/office/drawing/2014/main" id="{1358BB1A-F1FE-7240-917E-C2038807C67C}"/>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09F0B933-169F-924B-9DF9-AD1AB5548485}"/>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033CF803-FE79-884B-BA3F-C2A85598B8DC}"/>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501936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Computational physics </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sp>
        <p:nvSpPr>
          <p:cNvPr id="2" name="矩形 1">
            <a:extLst>
              <a:ext uri="{FF2B5EF4-FFF2-40B4-BE49-F238E27FC236}">
                <a16:creationId xmlns:a16="http://schemas.microsoft.com/office/drawing/2014/main" id="{BB6F3DD3-4871-4E68-8FF5-7BF424909E8C}"/>
              </a:ext>
            </a:extLst>
          </p:cNvPr>
          <p:cNvSpPr/>
          <p:nvPr/>
        </p:nvSpPr>
        <p:spPr>
          <a:xfrm>
            <a:off x="838200" y="1648728"/>
            <a:ext cx="10250010" cy="4832092"/>
          </a:xfrm>
          <a:prstGeom prst="rect">
            <a:avLst/>
          </a:prstGeom>
        </p:spPr>
        <p:txBody>
          <a:bodyPr wrap="square">
            <a:spAutoFit/>
          </a:bodyPr>
          <a:lstStyle/>
          <a:p>
            <a:pPr marL="457200" indent="-457200">
              <a:buFont typeface="Wingdings" pitchFamily="2" charset="2"/>
              <a:buChar char="Ø"/>
            </a:pPr>
            <a:r>
              <a:rPr lang="en-US" altLang="zh-CN" sz="2800" dirty="0">
                <a:latin typeface="Times New Roman" panose="02020603050405020304" pitchFamily="18" charset="0"/>
                <a:cs typeface="Times New Roman" panose="02020603050405020304" pitchFamily="18" charset="0"/>
              </a:rPr>
              <a:t>o</a:t>
            </a:r>
            <a:r>
              <a:rPr lang="zh-CN" altLang="en-US" sz="2800" dirty="0">
                <a:latin typeface="Times New Roman" panose="02020603050405020304" pitchFamily="18" charset="0"/>
                <a:cs typeface="Times New Roman" panose="02020603050405020304" pitchFamily="18" charset="0"/>
              </a:rPr>
              <a:t>riginated from the Manhattan Project during World War II</a:t>
            </a:r>
            <a:r>
              <a:rPr lang="en-US" altLang="zh-CN" sz="2800" dirty="0">
                <a:latin typeface="Times New Roman" panose="02020603050405020304" pitchFamily="18" charset="0"/>
                <a:cs typeface="Times New Roman" panose="02020603050405020304" pitchFamily="18" charset="0"/>
              </a:rPr>
              <a:t> to study the material state equation and the nonlinear dynamics problem</a:t>
            </a:r>
          </a:p>
          <a:p>
            <a:pPr marL="457200" indent="-457200">
              <a:buFont typeface="Wingdings" pitchFamily="2" charset="2"/>
              <a:buChar char="Ø"/>
            </a:pPr>
            <a:r>
              <a:rPr lang="en-US" altLang="zh-CN" sz="2800" b="1" dirty="0">
                <a:latin typeface="Times New Roman" panose="02020603050405020304" pitchFamily="18" charset="0"/>
                <a:cs typeface="Times New Roman" panose="02020603050405020304" pitchFamily="18" charset="0"/>
              </a:rPr>
              <a:t>an aid </a:t>
            </a:r>
            <a:r>
              <a:rPr lang="en-US" altLang="zh-CN" sz="2800" dirty="0">
                <a:latin typeface="Times New Roman" panose="02020603050405020304" pitchFamily="18" charset="0"/>
                <a:cs typeface="Times New Roman" panose="02020603050405020304" pitchFamily="18" charset="0"/>
              </a:rPr>
              <a:t>to theoretical physics in the initial stage </a:t>
            </a:r>
          </a:p>
          <a:p>
            <a:pPr marL="457200" indent="-457200">
              <a:buFont typeface="Wingdings" pitchFamily="2" charset="2"/>
              <a:buChar char="Ø"/>
            </a:pPr>
            <a:r>
              <a:rPr lang="en-US" altLang="zh-CN" sz="2800" b="1" dirty="0">
                <a:latin typeface="Times New Roman" panose="02020603050405020304" pitchFamily="18" charset="0"/>
                <a:cs typeface="Times New Roman" panose="02020603050405020304" pitchFamily="18" charset="0"/>
              </a:rPr>
              <a:t>an indispensable research tool </a:t>
            </a:r>
            <a:r>
              <a:rPr lang="en-US" altLang="zh-CN" sz="2800" dirty="0">
                <a:latin typeface="Times New Roman" panose="02020603050405020304" pitchFamily="18" charset="0"/>
                <a:cs typeface="Times New Roman" panose="02020603050405020304" pitchFamily="18" charset="0"/>
              </a:rPr>
              <a:t>in the past few decades</a:t>
            </a:r>
          </a:p>
          <a:p>
            <a:pPr marL="457200" indent="-457200">
              <a:buFont typeface="Wingdings" pitchFamily="2" charset="2"/>
              <a:buChar char="Ø"/>
            </a:pPr>
            <a:r>
              <a:rPr lang="en-US" altLang="zh-CN" sz="2800" dirty="0">
                <a:solidFill>
                  <a:prstClr val="black"/>
                </a:solidFill>
              </a:rPr>
              <a:t>Combines</a:t>
            </a:r>
            <a:r>
              <a:rPr lang="zh-CN" altLang="en-US" sz="2800" dirty="0">
                <a:solidFill>
                  <a:prstClr val="black"/>
                </a:solidFill>
              </a:rPr>
              <a:t> </a:t>
            </a:r>
            <a:r>
              <a:rPr lang="en-US" altLang="zh-CN" sz="2800" dirty="0">
                <a:solidFill>
                  <a:prstClr val="black"/>
                </a:solidFill>
              </a:rPr>
              <a:t>physics,</a:t>
            </a:r>
            <a:r>
              <a:rPr lang="zh-CN" altLang="en-US" sz="2800" dirty="0">
                <a:solidFill>
                  <a:prstClr val="black"/>
                </a:solidFill>
              </a:rPr>
              <a:t> </a:t>
            </a:r>
            <a:r>
              <a:rPr lang="en-US" altLang="zh-CN" sz="2800" dirty="0">
                <a:solidFill>
                  <a:prstClr val="black"/>
                </a:solidFill>
              </a:rPr>
              <a:t>computer</a:t>
            </a:r>
            <a:r>
              <a:rPr lang="zh-CN" altLang="en-US" sz="2800" dirty="0">
                <a:solidFill>
                  <a:prstClr val="black"/>
                </a:solidFill>
              </a:rPr>
              <a:t> </a:t>
            </a:r>
            <a:r>
              <a:rPr lang="en-US" altLang="zh-CN" sz="2800" dirty="0">
                <a:solidFill>
                  <a:prstClr val="black"/>
                </a:solidFill>
              </a:rPr>
              <a:t>science</a:t>
            </a:r>
            <a:r>
              <a:rPr lang="zh-CN" altLang="en-US" sz="2800" dirty="0">
                <a:solidFill>
                  <a:prstClr val="black"/>
                </a:solidFill>
              </a:rPr>
              <a:t> </a:t>
            </a:r>
            <a:r>
              <a:rPr lang="en-US" altLang="zh-CN" sz="2800" dirty="0">
                <a:solidFill>
                  <a:prstClr val="black"/>
                </a:solidFill>
              </a:rPr>
              <a:t>and</a:t>
            </a:r>
            <a:r>
              <a:rPr lang="zh-CN" altLang="en-US" sz="2800" dirty="0">
                <a:solidFill>
                  <a:prstClr val="black"/>
                </a:solidFill>
              </a:rPr>
              <a:t> </a:t>
            </a:r>
            <a:r>
              <a:rPr lang="en-US" altLang="zh-CN" sz="2800" dirty="0">
                <a:solidFill>
                  <a:prstClr val="black"/>
                </a:solidFill>
              </a:rPr>
              <a:t>applied</a:t>
            </a:r>
            <a:r>
              <a:rPr lang="zh-CN" altLang="en-US" sz="2800" dirty="0">
                <a:solidFill>
                  <a:prstClr val="black"/>
                </a:solidFill>
              </a:rPr>
              <a:t> </a:t>
            </a:r>
            <a:r>
              <a:rPr lang="en-US" altLang="zh-CN" sz="2800" dirty="0">
                <a:solidFill>
                  <a:prstClr val="black"/>
                </a:solidFill>
              </a:rPr>
              <a:t>mathematics.</a:t>
            </a:r>
          </a:p>
          <a:p>
            <a:pPr marL="457200" indent="-457200">
              <a:buFont typeface="Wingdings" pitchFamily="2" charset="2"/>
              <a:buChar char="Ø"/>
            </a:pPr>
            <a:r>
              <a:rPr lang="en-US" altLang="zh-CN" sz="2800" dirty="0">
                <a:solidFill>
                  <a:prstClr val="black"/>
                </a:solidFill>
              </a:rPr>
              <a:t>Provides</a:t>
            </a:r>
            <a:r>
              <a:rPr lang="zh-CN" altLang="en-US" sz="2800" dirty="0">
                <a:solidFill>
                  <a:prstClr val="black"/>
                </a:solidFill>
              </a:rPr>
              <a:t> </a:t>
            </a:r>
            <a:r>
              <a:rPr lang="en-US" altLang="zh-CN" sz="2800" dirty="0">
                <a:solidFill>
                  <a:prstClr val="black"/>
                </a:solidFill>
              </a:rPr>
              <a:t>scientific</a:t>
            </a:r>
            <a:r>
              <a:rPr lang="zh-CN" altLang="en-US" sz="2800" dirty="0">
                <a:solidFill>
                  <a:prstClr val="black"/>
                </a:solidFill>
              </a:rPr>
              <a:t> </a:t>
            </a:r>
            <a:r>
              <a:rPr lang="en-US" altLang="zh-CN" sz="2800" dirty="0">
                <a:solidFill>
                  <a:prstClr val="black"/>
                </a:solidFill>
              </a:rPr>
              <a:t>solutions</a:t>
            </a:r>
            <a:r>
              <a:rPr lang="zh-CN" altLang="en-US" sz="2800" dirty="0">
                <a:solidFill>
                  <a:prstClr val="black"/>
                </a:solidFill>
              </a:rPr>
              <a:t> </a:t>
            </a:r>
            <a:r>
              <a:rPr lang="en-US" altLang="zh-CN" sz="2800" dirty="0">
                <a:solidFill>
                  <a:prstClr val="black"/>
                </a:solidFill>
              </a:rPr>
              <a:t>to</a:t>
            </a:r>
            <a:r>
              <a:rPr lang="zh-CN" altLang="en-US" sz="2800" dirty="0">
                <a:solidFill>
                  <a:prstClr val="black"/>
                </a:solidFill>
              </a:rPr>
              <a:t> </a:t>
            </a:r>
            <a:r>
              <a:rPr lang="en-US" altLang="zh-CN" sz="2800" dirty="0">
                <a:solidFill>
                  <a:prstClr val="black"/>
                </a:solidFill>
              </a:rPr>
              <a:t>real-world</a:t>
            </a:r>
            <a:r>
              <a:rPr lang="zh-CN" altLang="en-US" sz="2800" dirty="0">
                <a:solidFill>
                  <a:prstClr val="black"/>
                </a:solidFill>
              </a:rPr>
              <a:t> </a:t>
            </a:r>
            <a:r>
              <a:rPr lang="en-US" altLang="zh-CN" sz="2800" dirty="0">
                <a:solidFill>
                  <a:prstClr val="black"/>
                </a:solidFill>
              </a:rPr>
              <a:t>problems.</a:t>
            </a:r>
          </a:p>
          <a:p>
            <a:pPr marL="457200" indent="-457200">
              <a:buFont typeface="Wingdings" pitchFamily="2" charset="2"/>
              <a:buChar char="Ø"/>
            </a:pPr>
            <a:r>
              <a:rPr lang="en-US" altLang="zh-CN" sz="2800" dirty="0">
                <a:solidFill>
                  <a:prstClr val="black"/>
                </a:solidFill>
              </a:rPr>
              <a:t>Employs</a:t>
            </a:r>
            <a:r>
              <a:rPr lang="zh-CN" altLang="en-US" sz="2800" dirty="0">
                <a:solidFill>
                  <a:prstClr val="black"/>
                </a:solidFill>
              </a:rPr>
              <a:t> </a:t>
            </a:r>
            <a:r>
              <a:rPr lang="en-US" altLang="zh-CN" sz="2800" dirty="0">
                <a:solidFill>
                  <a:prstClr val="black"/>
                </a:solidFill>
              </a:rPr>
              <a:t>common</a:t>
            </a:r>
            <a:r>
              <a:rPr lang="zh-CN" altLang="en-US" sz="2800" dirty="0">
                <a:solidFill>
                  <a:prstClr val="black"/>
                </a:solidFill>
              </a:rPr>
              <a:t> </a:t>
            </a:r>
            <a:r>
              <a:rPr lang="en-US" altLang="zh-CN" sz="2800" dirty="0">
                <a:solidFill>
                  <a:prstClr val="black"/>
                </a:solidFill>
              </a:rPr>
              <a:t>techniques</a:t>
            </a:r>
            <a:r>
              <a:rPr lang="zh-CN" altLang="en-US" sz="2800" dirty="0">
                <a:solidFill>
                  <a:prstClr val="black"/>
                </a:solidFill>
              </a:rPr>
              <a:t> </a:t>
            </a:r>
            <a:r>
              <a:rPr lang="en-US" altLang="zh-CN" sz="2800" dirty="0">
                <a:solidFill>
                  <a:prstClr val="black"/>
                </a:solidFill>
              </a:rPr>
              <a:t>to</a:t>
            </a:r>
            <a:r>
              <a:rPr lang="zh-CN" altLang="en-US" sz="2800" dirty="0">
                <a:solidFill>
                  <a:prstClr val="black"/>
                </a:solidFill>
              </a:rPr>
              <a:t> </a:t>
            </a:r>
            <a:r>
              <a:rPr lang="en-US" altLang="zh-CN" sz="2800" dirty="0">
                <a:solidFill>
                  <a:prstClr val="black"/>
                </a:solidFill>
              </a:rPr>
              <a:t>areas</a:t>
            </a:r>
            <a:r>
              <a:rPr lang="zh-CN" altLang="en-US" sz="2800" dirty="0">
                <a:solidFill>
                  <a:prstClr val="black"/>
                </a:solidFill>
              </a:rPr>
              <a:t> </a:t>
            </a:r>
            <a:r>
              <a:rPr lang="en-US" altLang="zh-CN" sz="2800" dirty="0">
                <a:solidFill>
                  <a:prstClr val="black"/>
                </a:solidFill>
              </a:rPr>
              <a:t>such</a:t>
            </a:r>
            <a:r>
              <a:rPr lang="zh-CN" altLang="en-US" sz="2800" dirty="0">
                <a:solidFill>
                  <a:prstClr val="black"/>
                </a:solidFill>
              </a:rPr>
              <a:t> </a:t>
            </a:r>
            <a:r>
              <a:rPr lang="en-US" altLang="zh-CN" sz="2800" dirty="0">
                <a:solidFill>
                  <a:prstClr val="black"/>
                </a:solidFill>
              </a:rPr>
              <a:t>as: Material</a:t>
            </a:r>
            <a:r>
              <a:rPr lang="zh-CN" altLang="en-US" sz="2800" dirty="0">
                <a:solidFill>
                  <a:prstClr val="black"/>
                </a:solidFill>
              </a:rPr>
              <a:t> </a:t>
            </a:r>
            <a:r>
              <a:rPr lang="en-US" altLang="zh-CN" sz="2800" dirty="0">
                <a:solidFill>
                  <a:prstClr val="black"/>
                </a:solidFill>
              </a:rPr>
              <a:t>design, Environmental</a:t>
            </a:r>
            <a:r>
              <a:rPr lang="zh-CN" altLang="en-US" sz="2800" dirty="0">
                <a:solidFill>
                  <a:prstClr val="black"/>
                </a:solidFill>
              </a:rPr>
              <a:t> </a:t>
            </a:r>
            <a:r>
              <a:rPr lang="en-US" altLang="zh-CN" sz="2800" dirty="0">
                <a:solidFill>
                  <a:prstClr val="black"/>
                </a:solidFill>
              </a:rPr>
              <a:t>modeling, Nuclear</a:t>
            </a:r>
            <a:r>
              <a:rPr lang="zh-CN" altLang="en-US" sz="2800" dirty="0">
                <a:solidFill>
                  <a:prstClr val="black"/>
                </a:solidFill>
              </a:rPr>
              <a:t> </a:t>
            </a:r>
            <a:r>
              <a:rPr lang="en-US" altLang="zh-CN" sz="2800" dirty="0">
                <a:solidFill>
                  <a:prstClr val="black"/>
                </a:solidFill>
              </a:rPr>
              <a:t>cleanup, Energy</a:t>
            </a:r>
            <a:r>
              <a:rPr lang="zh-CN" altLang="en-US" sz="2800" dirty="0">
                <a:solidFill>
                  <a:prstClr val="black"/>
                </a:solidFill>
              </a:rPr>
              <a:t> </a:t>
            </a:r>
            <a:r>
              <a:rPr lang="en-US" altLang="zh-CN" sz="2800" dirty="0">
                <a:solidFill>
                  <a:prstClr val="black"/>
                </a:solidFill>
              </a:rPr>
              <a:t>management, Medical</a:t>
            </a:r>
            <a:r>
              <a:rPr lang="zh-CN" altLang="en-US" sz="2800" dirty="0">
                <a:solidFill>
                  <a:prstClr val="black"/>
                </a:solidFill>
              </a:rPr>
              <a:t> </a:t>
            </a:r>
            <a:r>
              <a:rPr lang="en-US" altLang="zh-CN" sz="2800" dirty="0">
                <a:solidFill>
                  <a:prstClr val="black"/>
                </a:solidFill>
              </a:rPr>
              <a:t>imaging, Finance, AI…</a:t>
            </a:r>
            <a:endParaRPr lang="en-US" altLang="zh-CN" sz="2800" dirty="0">
              <a:latin typeface="Times New Roman" panose="02020603050405020304" pitchFamily="18" charset="0"/>
              <a:cs typeface="Times New Roman" panose="02020603050405020304" pitchFamily="18" charset="0"/>
            </a:endParaRPr>
          </a:p>
          <a:p>
            <a:pPr marL="457200" indent="-457200">
              <a:buFont typeface="Wingdings" pitchFamily="2" charset="2"/>
              <a:buChar char="Ø"/>
            </a:pP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310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Magnetic confinement fusion plasma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74515" y="1498576"/>
            <a:ext cx="8640960" cy="5328592"/>
          </a:xfrm>
        </p:spPr>
        <p:txBody>
          <a:bodyPr>
            <a:normAutofit/>
          </a:bodyPr>
          <a:lstStyle/>
          <a:p>
            <a:pPr marL="0" indent="0">
              <a:buNone/>
            </a:pPr>
            <a:r>
              <a:rPr lang="en-US" altLang="zh-CN" sz="3800" dirty="0">
                <a:latin typeface="Times New Roman" panose="02020603050405020304" pitchFamily="18" charset="0"/>
                <a:cs typeface="Times New Roman" panose="02020603050405020304" pitchFamily="18" charset="0"/>
              </a:rPr>
              <a:t>Physical numerical simulation:</a:t>
            </a:r>
          </a:p>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Physical simulation</a:t>
            </a:r>
          </a:p>
          <a:p>
            <a:pPr marL="0" indent="0">
              <a:buNone/>
            </a:pPr>
            <a:r>
              <a:rPr lang="en-US" altLang="zh-CN" dirty="0">
                <a:latin typeface="Times New Roman" panose="02020603050405020304" pitchFamily="18" charset="0"/>
                <a:cs typeface="Times New Roman" panose="02020603050405020304" pitchFamily="18" charset="0"/>
              </a:rPr>
              <a:t>Base on First-order magnetic fluid (MHD) model or (cyclotron) kinetic model</a:t>
            </a:r>
          </a:p>
          <a:p>
            <a:pPr marL="0" indent="0">
              <a:buNone/>
            </a:pPr>
            <a:r>
              <a:rPr lang="en-US" altLang="zh-CN" dirty="0">
                <a:latin typeface="Times New Roman" panose="02020603050405020304" pitchFamily="18" charset="0"/>
                <a:cs typeface="Times New Roman" panose="02020603050405020304" pitchFamily="18" charset="0"/>
              </a:rPr>
              <a:t>Aim to understand the physical laws of plasma and methods of controlling plasma motion</a:t>
            </a:r>
          </a:p>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Integrated simulation</a:t>
            </a:r>
          </a:p>
          <a:p>
            <a:pPr marL="0" indent="0">
              <a:buNone/>
            </a:pPr>
            <a:r>
              <a:rPr lang="en-US" altLang="zh-CN" dirty="0">
                <a:latin typeface="Times New Roman" panose="02020603050405020304" pitchFamily="18" charset="0"/>
                <a:cs typeface="Times New Roman" panose="02020603050405020304" pitchFamily="18" charset="0"/>
              </a:rPr>
              <a:t>Calculation and simulation of specific parameters of magnetic confinement fusion device</a:t>
            </a:r>
          </a:p>
          <a:p>
            <a:pPr marL="0" indent="0">
              <a:buNone/>
            </a:pPr>
            <a:r>
              <a:rPr lang="en-US" altLang="zh-CN" dirty="0">
                <a:latin typeface="Times New Roman" panose="02020603050405020304" pitchFamily="18" charset="0"/>
                <a:cs typeface="Times New Roman" panose="02020603050405020304" pitchFamily="18" charset="0"/>
              </a:rPr>
              <a:t>Understand physical processes, predict plasma behavior, and provide optimized parameters for test runs</a:t>
            </a:r>
          </a:p>
          <a:p>
            <a:pPr marL="0" indent="0">
              <a:buNone/>
            </a:pP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8232335" y="1353864"/>
            <a:ext cx="3800475" cy="2857500"/>
          </a:xfrm>
          <a:prstGeom prst="rect">
            <a:avLst/>
          </a:prstGeom>
        </p:spPr>
      </p:pic>
      <p:pic>
        <p:nvPicPr>
          <p:cNvPr id="8" name="图片 7"/>
          <p:cNvPicPr>
            <a:picLocks noChangeAspect="1"/>
          </p:cNvPicPr>
          <p:nvPr/>
        </p:nvPicPr>
        <p:blipFill>
          <a:blip r:embed="rId4"/>
          <a:stretch>
            <a:fillRect/>
          </a:stretch>
        </p:blipFill>
        <p:spPr>
          <a:xfrm>
            <a:off x="8555967" y="4784453"/>
            <a:ext cx="3636033" cy="2042715"/>
          </a:xfrm>
          <a:prstGeom prst="rect">
            <a:avLst/>
          </a:prstGeom>
        </p:spPr>
      </p:pic>
      <p:cxnSp>
        <p:nvCxnSpPr>
          <p:cNvPr id="9" name="Straight Connector 8">
            <a:extLst>
              <a:ext uri="{FF2B5EF4-FFF2-40B4-BE49-F238E27FC236}">
                <a16:creationId xmlns:a16="http://schemas.microsoft.com/office/drawing/2014/main" id="{1CF9558E-B40C-FD41-A73F-10DD511DCCEE}"/>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87D37DC2-F349-B34A-A41B-5CA4362CE3B9}"/>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1" name="TextBox 10">
            <a:extLst>
              <a:ext uri="{FF2B5EF4-FFF2-40B4-BE49-F238E27FC236}">
                <a16:creationId xmlns:a16="http://schemas.microsoft.com/office/drawing/2014/main" id="{B89E836E-2344-AF48-9047-6F1FACD940BC}"/>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894397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ormAutofit/>
          </a:bodyPr>
          <a:lstStyle/>
          <a:p>
            <a:pPr lvl="0"/>
            <a:r>
              <a:rPr lang="en-US" altLang="zh-CN" dirty="0">
                <a:latin typeface="Times New Roman" panose="02020603050405020304" pitchFamily="18" charset="0"/>
                <a:cs typeface="Times New Roman" panose="02020603050405020304" pitchFamily="18" charset="0"/>
              </a:rPr>
              <a:t>Magnetic confinement fusion plasma</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2570282340"/>
              </p:ext>
            </p:extLst>
          </p:nvPr>
        </p:nvGraphicFramePr>
        <p:xfrm>
          <a:off x="1524000" y="1466893"/>
          <a:ext cx="835292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a:extLst>
              <a:ext uri="{FF2B5EF4-FFF2-40B4-BE49-F238E27FC236}">
                <a16:creationId xmlns:a16="http://schemas.microsoft.com/office/drawing/2014/main" id="{9C8F954C-B8DD-D241-8320-562212B9E60B}"/>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EB2AE05E-F1EE-8744-B2AC-5F1CB3E48EE7}"/>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17EC0747-F520-CD48-82F0-F71072B6E098}"/>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478557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Inertial confinement fusion(ICF)plasma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703279"/>
            <a:ext cx="10515600" cy="4351338"/>
          </a:xfrm>
        </p:spPr>
        <p:txBody>
          <a:bodyPr/>
          <a:lstStyle/>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Divided by drive type that the energy is loaded into the fusion target:</a:t>
            </a:r>
            <a:br>
              <a:rPr lang="en-US" altLang="zh-CN" dirty="0">
                <a:latin typeface="Times New Roman" panose="02020603050405020304" pitchFamily="18" charset="0"/>
                <a:cs typeface="Times New Roman" panose="02020603050405020304" pitchFamily="18" charset="0"/>
              </a:rPr>
            </a:br>
            <a:r>
              <a:rPr lang="en-US" altLang="zh-CN" dirty="0">
                <a:solidFill>
                  <a:srgbClr val="C00000"/>
                </a:solidFill>
                <a:latin typeface="Times New Roman" panose="02020603050405020304" pitchFamily="18" charset="0"/>
                <a:cs typeface="Times New Roman" panose="02020603050405020304" pitchFamily="18" charset="0"/>
              </a:rPr>
              <a:t>Laser drive</a:t>
            </a:r>
            <a:r>
              <a:rPr lang="en-US" altLang="zh-CN"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Z pinch drive</a:t>
            </a:r>
            <a:r>
              <a:rPr lang="en-US" altLang="zh-CN" dirty="0">
                <a:latin typeface="Times New Roman" panose="02020603050405020304" pitchFamily="18" charset="0"/>
                <a:cs typeface="Times New Roman" panose="02020603050405020304" pitchFamily="18" charset="0"/>
              </a:rPr>
              <a:t>  heavy ion beam drive</a:t>
            </a:r>
          </a:p>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Divided by ignition method:</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Center ignition  Body ignition  </a:t>
            </a:r>
            <a:r>
              <a:rPr lang="en-US" altLang="zh-CN" dirty="0">
                <a:solidFill>
                  <a:srgbClr val="C00000"/>
                </a:solidFill>
                <a:latin typeface="Times New Roman" panose="02020603050405020304" pitchFamily="18" charset="0"/>
                <a:cs typeface="Times New Roman" panose="02020603050405020304" pitchFamily="18" charset="0"/>
              </a:rPr>
              <a:t>Fast ignition</a:t>
            </a:r>
          </a:p>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ICF can be used to build a fusion power station to provide the society with controlled thermonuclear fusion new energy.</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3336379" y="4639605"/>
            <a:ext cx="4152243" cy="1998337"/>
          </a:xfrm>
          <a:prstGeom prst="rect">
            <a:avLst/>
          </a:prstGeom>
        </p:spPr>
      </p:pic>
      <p:cxnSp>
        <p:nvCxnSpPr>
          <p:cNvPr id="8" name="Straight Connector 7">
            <a:extLst>
              <a:ext uri="{FF2B5EF4-FFF2-40B4-BE49-F238E27FC236}">
                <a16:creationId xmlns:a16="http://schemas.microsoft.com/office/drawing/2014/main" id="{93C532D7-EA05-6B43-AE39-B7D256E10EB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8DB84453-7CA5-6044-81F0-77D5954DCCAB}"/>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5EF008BC-E019-D445-AE2C-1CFE12B17BA2}"/>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782335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59698"/>
            <a:ext cx="10668000" cy="1080120"/>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Four characteristics of ICF numerical simulation: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2122508"/>
            <a:ext cx="10515600" cy="4351338"/>
          </a:xfrm>
        </p:spPr>
        <p:txBody>
          <a:bodyPr/>
          <a:lstStyle/>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2D and 3D computing power tends to be strong</a:t>
            </a:r>
          </a:p>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Physical modeling tends to be refined</a:t>
            </a:r>
          </a:p>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 credibility of the calculation results is significantly improved</a:t>
            </a:r>
          </a:p>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Large-scale, high-performance parallel computing capabilities are rapidly improving</a:t>
            </a:r>
            <a:endParaRPr lang="zh-CN" altLang="en-US"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AB70A919-A72E-DC4B-9A9B-F2821EB62E5C}"/>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3C46206F-729F-8D4A-B5D6-1A267D588D41}"/>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9" name="TextBox 8">
            <a:extLst>
              <a:ext uri="{FF2B5EF4-FFF2-40B4-BE49-F238E27FC236}">
                <a16:creationId xmlns:a16="http://schemas.microsoft.com/office/drawing/2014/main" id="{78C4839E-1C66-0341-BB48-DCE14F739C7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4231817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82625"/>
            <a:ext cx="8579296" cy="1143000"/>
          </a:xfrm>
        </p:spPr>
        <p:txBody>
          <a:bodyPr>
            <a:normAutofit/>
          </a:bodyPr>
          <a:lstStyle/>
          <a:p>
            <a:r>
              <a:rPr lang="en-US" altLang="zh-CN" dirty="0">
                <a:latin typeface="Times New Roman" panose="02020603050405020304" pitchFamily="18" charset="0"/>
                <a:cs typeface="Times New Roman" panose="02020603050405020304" pitchFamily="18" charset="0"/>
              </a:rPr>
              <a:t>Intense laser plasma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The feature of intense laser plasma</a:t>
            </a:r>
          </a:p>
          <a:p>
            <a:r>
              <a:rPr lang="en-US" altLang="zh-CN" dirty="0">
                <a:latin typeface="Times New Roman" panose="02020603050405020304" pitchFamily="18" charset="0"/>
                <a:cs typeface="Times New Roman" panose="02020603050405020304" pitchFamily="18" charset="0"/>
              </a:rPr>
              <a:t>complexity of physical processes </a:t>
            </a:r>
          </a:p>
          <a:p>
            <a:r>
              <a:rPr lang="en-US" altLang="zh-CN" dirty="0">
                <a:latin typeface="Times New Roman" panose="02020603050405020304" pitchFamily="18" charset="0"/>
                <a:cs typeface="Times New Roman" panose="02020603050405020304" pitchFamily="18" charset="0"/>
              </a:rPr>
              <a:t>ultra-fine aspects of physical processes in time and space.</a:t>
            </a:r>
          </a:p>
          <a:p>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Our weapon:</a:t>
            </a:r>
          </a:p>
          <a:p>
            <a:r>
              <a:rPr lang="en-US" altLang="zh-CN" dirty="0">
                <a:latin typeface="Times New Roman" panose="02020603050405020304" pitchFamily="18" charset="0"/>
                <a:cs typeface="Times New Roman" panose="02020603050405020304" pitchFamily="18" charset="0"/>
              </a:rPr>
              <a:t>Ultra-large scale numerical simulation </a:t>
            </a:r>
          </a:p>
        </p:txBody>
      </p:sp>
      <p:pic>
        <p:nvPicPr>
          <p:cNvPr id="7" name="图片 6"/>
          <p:cNvPicPr>
            <a:picLocks noChangeAspect="1"/>
          </p:cNvPicPr>
          <p:nvPr/>
        </p:nvPicPr>
        <p:blipFill>
          <a:blip r:embed="rId3"/>
          <a:stretch>
            <a:fillRect/>
          </a:stretch>
        </p:blipFill>
        <p:spPr>
          <a:xfrm>
            <a:off x="9698564" y="1639613"/>
            <a:ext cx="2238559" cy="3979661"/>
          </a:xfrm>
          <a:prstGeom prst="rect">
            <a:avLst/>
          </a:prstGeom>
        </p:spPr>
      </p:pic>
      <p:cxnSp>
        <p:nvCxnSpPr>
          <p:cNvPr id="8" name="Straight Connector 7">
            <a:extLst>
              <a:ext uri="{FF2B5EF4-FFF2-40B4-BE49-F238E27FC236}">
                <a16:creationId xmlns:a16="http://schemas.microsoft.com/office/drawing/2014/main" id="{9CA1B828-02AE-C44C-95F9-21F766502DC3}"/>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E15C67F9-9D02-4745-8B0B-1126286FF0F3}"/>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87D84579-9FB8-ED45-BC94-9B5D00D3C264}"/>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633242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2522" y="646330"/>
            <a:ext cx="8579296" cy="1143000"/>
          </a:xfrm>
        </p:spPr>
        <p:txBody>
          <a:bodyPr>
            <a:normAutofit/>
          </a:bodyPr>
          <a:lstStyle/>
          <a:p>
            <a:r>
              <a:rPr lang="en-US" altLang="zh-CN" dirty="0">
                <a:latin typeface="Times New Roman" panose="02020603050405020304" pitchFamily="18" charset="0"/>
                <a:cs typeface="Times New Roman" panose="02020603050405020304" pitchFamily="18" charset="0"/>
              </a:rPr>
              <a:t>Space plasma: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99242" y="1690254"/>
            <a:ext cx="8507288" cy="4929411"/>
          </a:xfrm>
        </p:spPr>
        <p:txBody>
          <a:bodyPr>
            <a:normAutofit/>
          </a:bodyPr>
          <a:lstStyle/>
          <a:p>
            <a:r>
              <a:rPr lang="en-US" altLang="zh-CN" dirty="0">
                <a:latin typeface="Times New Roman" panose="02020603050405020304" pitchFamily="18" charset="0"/>
                <a:cs typeface="Times New Roman" panose="02020603050405020304" pitchFamily="18" charset="0"/>
              </a:rPr>
              <a:t>At present, the study of solar plasma in the atmosphere is based on numerical simulation of magneto hydrodynamics.</a:t>
            </a:r>
          </a:p>
          <a:p>
            <a:pPr marL="0" indent="0">
              <a:buNone/>
            </a:pPr>
            <a:r>
              <a:rPr lang="en-US" altLang="zh-CN" dirty="0">
                <a:latin typeface="Times New Roman" panose="02020603050405020304" pitchFamily="18" charset="0"/>
                <a:cs typeface="Times New Roman" panose="02020603050405020304" pitchFamily="18" charset="0"/>
              </a:rPr>
              <a:t>Including:</a:t>
            </a:r>
          </a:p>
          <a:p>
            <a:r>
              <a:rPr lang="en-US" altLang="zh-CN" dirty="0">
                <a:latin typeface="Times New Roman" panose="02020603050405020304" pitchFamily="18" charset="0"/>
                <a:cs typeface="Times New Roman" panose="02020603050405020304" pitchFamily="18" charset="0"/>
              </a:rPr>
              <a:t>large-scale plasma physics processes</a:t>
            </a:r>
          </a:p>
          <a:p>
            <a:r>
              <a:rPr lang="en-US" altLang="zh-CN" dirty="0">
                <a:latin typeface="Times New Roman" panose="02020603050405020304" pitchFamily="18" charset="0"/>
                <a:cs typeface="Times New Roman" panose="02020603050405020304" pitchFamily="18" charset="0"/>
              </a:rPr>
              <a:t>small-scale dynamic processes(more attention)</a:t>
            </a:r>
          </a:p>
          <a:p>
            <a:pPr marL="0" indent="0">
              <a:buNone/>
            </a:pPr>
            <a:r>
              <a:rPr lang="en-US" altLang="zh-CN" dirty="0">
                <a:latin typeface="Times New Roman" panose="02020603050405020304" pitchFamily="18" charset="0"/>
                <a:cs typeface="Times New Roman" panose="02020603050405020304" pitchFamily="18" charset="0"/>
              </a:rPr>
              <a:t>Our weapon:</a:t>
            </a:r>
          </a:p>
          <a:p>
            <a:r>
              <a:rPr lang="en-US" altLang="zh-CN" dirty="0">
                <a:latin typeface="Times New Roman" panose="02020603050405020304" pitchFamily="18" charset="0"/>
                <a:cs typeface="Times New Roman" panose="02020603050405020304" pitchFamily="18" charset="0"/>
              </a:rPr>
              <a:t>combines particle simulations of large-scale dynamic processes with large-scale physical processes.</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8431357" y="2130054"/>
            <a:ext cx="3657928" cy="3006516"/>
          </a:xfrm>
          <a:prstGeom prst="rect">
            <a:avLst/>
          </a:prstGeom>
        </p:spPr>
      </p:pic>
      <p:cxnSp>
        <p:nvCxnSpPr>
          <p:cNvPr id="8" name="Straight Connector 7">
            <a:extLst>
              <a:ext uri="{FF2B5EF4-FFF2-40B4-BE49-F238E27FC236}">
                <a16:creationId xmlns:a16="http://schemas.microsoft.com/office/drawing/2014/main" id="{18B2974B-5CA5-3748-AFCE-D7574EE78B26}"/>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88A329BE-8729-5B45-87FE-ADF1704E2340}"/>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1F928AD9-0C03-A445-ABE1-8B22565AC921}"/>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193853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313" y="938125"/>
            <a:ext cx="3417176" cy="1934122"/>
          </a:xfrm>
          <a:prstGeom prst="rect">
            <a:avLst/>
          </a:prstGeom>
        </p:spPr>
      </p:pic>
      <p:sp>
        <p:nvSpPr>
          <p:cNvPr id="2" name="标题 1"/>
          <p:cNvSpPr>
            <a:spLocks noGrp="1"/>
          </p:cNvSpPr>
          <p:nvPr>
            <p:ph type="title"/>
          </p:nvPr>
        </p:nvSpPr>
        <p:spPr>
          <a:xfrm>
            <a:off x="914286" y="762186"/>
            <a:ext cx="8579296" cy="1143000"/>
          </a:xfrm>
        </p:spPr>
        <p:txBody>
          <a:bodyPr>
            <a:normAutofit/>
          </a:bodyPr>
          <a:lstStyle/>
          <a:p>
            <a:r>
              <a:rPr lang="en-US" altLang="zh-CN" dirty="0">
                <a:latin typeface="Times New Roman" panose="02020603050405020304" pitchFamily="18" charset="0"/>
                <a:cs typeface="Times New Roman" panose="02020603050405020304" pitchFamily="18" charset="0"/>
              </a:rPr>
              <a:t>Low temperature plasma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25718" y="1885973"/>
            <a:ext cx="9756433" cy="4351338"/>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(1) Prediction and analysis of the chemical kinetics of low temperature plasma components.</a:t>
            </a:r>
          </a:p>
          <a:p>
            <a:pPr marL="0" indent="0">
              <a:buNone/>
            </a:pPr>
            <a:r>
              <a:rPr lang="en-US" altLang="zh-CN" dirty="0">
                <a:latin typeface="Times New Roman" panose="02020603050405020304" pitchFamily="18" charset="0"/>
                <a:cs typeface="Times New Roman" panose="02020603050405020304" pitchFamily="18" charset="0"/>
              </a:rPr>
              <a:t>(2) Numerical simulation of low temperature plasma processes across time and space scales.</a:t>
            </a:r>
          </a:p>
          <a:p>
            <a:pPr marL="0" indent="0">
              <a:buNone/>
            </a:pPr>
            <a:r>
              <a:rPr lang="en-US" altLang="zh-CN" dirty="0">
                <a:latin typeface="Times New Roman" panose="02020603050405020304" pitchFamily="18" charset="0"/>
                <a:cs typeface="Times New Roman" panose="02020603050405020304" pitchFamily="18" charset="0"/>
              </a:rPr>
              <a:t>(3) Calculation of low temperature plasma instability prediction and dynamic evolution process.</a:t>
            </a:r>
          </a:p>
          <a:p>
            <a:pPr marL="0" indent="0">
              <a:buNone/>
            </a:pPr>
            <a:r>
              <a:rPr lang="en-US" altLang="zh-CN" dirty="0">
                <a:latin typeface="Times New Roman" panose="02020603050405020304" pitchFamily="18" charset="0"/>
                <a:cs typeface="Times New Roman" panose="02020603050405020304" pitchFamily="18" charset="0"/>
              </a:rPr>
              <a:t>(4) Combine with high performance calculation to improve the numerical calculation ability of low temperature plasma.</a:t>
            </a:r>
          </a:p>
          <a:p>
            <a:pPr marL="0" indent="0">
              <a:buNone/>
            </a:pPr>
            <a:r>
              <a:rPr lang="en-US" altLang="zh-CN" dirty="0">
                <a:latin typeface="Times New Roman" panose="02020603050405020304" pitchFamily="18" charset="0"/>
                <a:cs typeface="Times New Roman" panose="02020603050405020304" pitchFamily="18" charset="0"/>
              </a:rPr>
              <a:t>(5) Basic data research of low temperature plasma.</a:t>
            </a:r>
            <a:endParaRPr lang="zh-CN" altLang="en-US"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82756A4F-DD7A-524B-AAB6-785E4DA2C45A}"/>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854D852A-18CC-3C44-A70C-8DAB25B09BA8}"/>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1" name="TextBox 10">
            <a:extLst>
              <a:ext uri="{FF2B5EF4-FFF2-40B4-BE49-F238E27FC236}">
                <a16:creationId xmlns:a16="http://schemas.microsoft.com/office/drawing/2014/main" id="{4A7F7ECC-7D3E-D747-BF60-8F6324A3B327}"/>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932541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800" dirty="0">
                <a:solidFill>
                  <a:srgbClr val="FF0000"/>
                </a:solidFill>
                <a:latin typeface="Times New Roman" panose="02020603050405020304" pitchFamily="18" charset="0"/>
                <a:cs typeface="Times New Roman" panose="02020603050405020304" pitchFamily="18" charset="0"/>
              </a:rPr>
              <a:t>Importance</a:t>
            </a:r>
            <a:r>
              <a:rPr lang="zh-CN" altLang="en-US" sz="4800" dirty="0">
                <a:solidFill>
                  <a:srgbClr val="FF0000"/>
                </a:solidFill>
                <a:latin typeface="Times New Roman" panose="02020603050405020304" pitchFamily="18" charset="0"/>
                <a:cs typeface="Times New Roman" panose="02020603050405020304" pitchFamily="18" charset="0"/>
              </a:rPr>
              <a:t> </a:t>
            </a:r>
            <a:r>
              <a:rPr lang="en-US" altLang="zh-CN" sz="4800" dirty="0">
                <a:solidFill>
                  <a:srgbClr val="FF0000"/>
                </a:solidFill>
                <a:latin typeface="Times New Roman" panose="02020603050405020304" pitchFamily="18" charset="0"/>
                <a:cs typeface="Times New Roman" panose="02020603050405020304" pitchFamily="18" charset="0"/>
              </a:rPr>
              <a:t>of</a:t>
            </a:r>
            <a:r>
              <a:rPr lang="zh-CN" altLang="en-US" sz="4800" dirty="0">
                <a:solidFill>
                  <a:srgbClr val="FF0000"/>
                </a:solidFill>
                <a:latin typeface="Times New Roman" panose="02020603050405020304" pitchFamily="18" charset="0"/>
                <a:cs typeface="Times New Roman" panose="02020603050405020304" pitchFamily="18" charset="0"/>
              </a:rPr>
              <a:t> </a:t>
            </a:r>
            <a:r>
              <a:rPr lang="en-US" altLang="zh-CN" sz="4800" dirty="0">
                <a:solidFill>
                  <a:srgbClr val="FF0000"/>
                </a:solidFill>
                <a:latin typeface="Times New Roman" panose="02020603050405020304" pitchFamily="18" charset="0"/>
                <a:cs typeface="Times New Roman" panose="02020603050405020304" pitchFamily="18" charset="0"/>
              </a:rPr>
              <a:t>Computers</a:t>
            </a:r>
            <a:r>
              <a:rPr lang="zh-CN" altLang="en-US" sz="4800" dirty="0">
                <a:solidFill>
                  <a:srgbClr val="FF0000"/>
                </a:solidFill>
                <a:latin typeface="Times New Roman" panose="02020603050405020304" pitchFamily="18" charset="0"/>
                <a:cs typeface="Times New Roman" panose="02020603050405020304" pitchFamily="18" charset="0"/>
              </a:rPr>
              <a:t> </a:t>
            </a:r>
            <a:r>
              <a:rPr lang="en-US" altLang="zh-CN" sz="4800" dirty="0">
                <a:solidFill>
                  <a:srgbClr val="FF0000"/>
                </a:solidFill>
                <a:latin typeface="Times New Roman" panose="02020603050405020304" pitchFamily="18" charset="0"/>
                <a:cs typeface="Times New Roman" panose="02020603050405020304" pitchFamily="18" charset="0"/>
              </a:rPr>
              <a:t>in</a:t>
            </a:r>
            <a:r>
              <a:rPr lang="zh-CN" altLang="en-US" sz="4800" dirty="0">
                <a:solidFill>
                  <a:srgbClr val="FF0000"/>
                </a:solidFill>
                <a:latin typeface="Times New Roman" panose="02020603050405020304" pitchFamily="18" charset="0"/>
                <a:cs typeface="Times New Roman" panose="02020603050405020304" pitchFamily="18" charset="0"/>
              </a:rPr>
              <a:t> </a:t>
            </a:r>
            <a:r>
              <a:rPr lang="en-US" altLang="zh-CN" sz="4800" dirty="0">
                <a:solidFill>
                  <a:srgbClr val="FF0000"/>
                </a:solidFill>
                <a:latin typeface="Times New Roman" panose="02020603050405020304" pitchFamily="18" charset="0"/>
                <a:cs typeface="Times New Roman" panose="02020603050405020304" pitchFamily="18" charset="0"/>
              </a:rPr>
              <a:t>Physics</a:t>
            </a:r>
            <a:endParaRPr lang="en-US" sz="4800" dirty="0">
              <a:solidFill>
                <a:srgbClr val="FF00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itchFamily="2" charset="2"/>
              <a:buChar char="Ø"/>
            </a:pPr>
            <a:r>
              <a:rPr lang="en-US" altLang="zh-CN" sz="2800" dirty="0"/>
              <a:t>Affect</a:t>
            </a:r>
            <a:r>
              <a:rPr lang="zh-CN" altLang="en-US" sz="2800" dirty="0"/>
              <a:t> </a:t>
            </a:r>
            <a:r>
              <a:rPr lang="en-US" altLang="zh-CN" sz="2800" dirty="0"/>
              <a:t>out</a:t>
            </a:r>
            <a:r>
              <a:rPr lang="zh-CN" altLang="en-US" sz="2800" dirty="0"/>
              <a:t> </a:t>
            </a:r>
            <a:r>
              <a:rPr lang="en-US" altLang="zh-CN" sz="2800" dirty="0"/>
              <a:t>thinking</a:t>
            </a:r>
            <a:r>
              <a:rPr lang="zh-CN" altLang="en-US" sz="2800" dirty="0"/>
              <a:t> </a:t>
            </a:r>
            <a:r>
              <a:rPr lang="en-US" altLang="zh-CN" sz="2800" dirty="0"/>
              <a:t>and</a:t>
            </a:r>
            <a:r>
              <a:rPr lang="zh-CN" altLang="en-US" sz="2800" dirty="0"/>
              <a:t> </a:t>
            </a:r>
            <a:r>
              <a:rPr lang="en-US" altLang="zh-CN" sz="2800" dirty="0"/>
              <a:t>learning</a:t>
            </a:r>
            <a:r>
              <a:rPr lang="zh-CN" altLang="en-US" sz="2800" dirty="0"/>
              <a:t> </a:t>
            </a:r>
            <a:r>
              <a:rPr lang="en-US" altLang="zh-CN" sz="2800" dirty="0"/>
              <a:t>process</a:t>
            </a:r>
          </a:p>
          <a:p>
            <a:pPr marL="457200" indent="-457200" algn="l">
              <a:buFont typeface="Wingdings" pitchFamily="2" charset="2"/>
              <a:buChar char="Ø"/>
            </a:pPr>
            <a:r>
              <a:rPr lang="en-US" altLang="zh-CN" sz="2800" dirty="0"/>
              <a:t>The</a:t>
            </a:r>
            <a:r>
              <a:rPr lang="zh-CN" altLang="en-US" sz="2800" dirty="0"/>
              <a:t> </a:t>
            </a:r>
            <a:r>
              <a:rPr lang="en-US" altLang="zh-CN" sz="2800" dirty="0"/>
              <a:t>uses of computers</a:t>
            </a:r>
          </a:p>
          <a:p>
            <a:pPr marL="800100" lvl="1" indent="-342900" algn="l">
              <a:buFont typeface="Arial" panose="020B0604020202020204" pitchFamily="34" charset="0"/>
              <a:buChar char="•"/>
            </a:pPr>
            <a:r>
              <a:rPr lang="en-US" sz="2400" u="sng" dirty="0"/>
              <a:t>Numerical analysis</a:t>
            </a:r>
            <a:r>
              <a:rPr lang="en-US" sz="2400" dirty="0"/>
              <a:t>: Solving </a:t>
            </a:r>
            <a:r>
              <a:rPr lang="en-US" altLang="zh-CN" sz="2400" dirty="0"/>
              <a:t>linear</a:t>
            </a:r>
            <a:r>
              <a:rPr lang="zh-CN" altLang="en-US" sz="2400" dirty="0"/>
              <a:t> </a:t>
            </a:r>
            <a:r>
              <a:rPr lang="en-US" altLang="zh-CN" sz="2400" dirty="0"/>
              <a:t>equation,</a:t>
            </a:r>
            <a:r>
              <a:rPr lang="zh-CN" altLang="en-US" sz="2400" dirty="0"/>
              <a:t> </a:t>
            </a:r>
            <a:r>
              <a:rPr lang="en-US" sz="2400" dirty="0"/>
              <a:t>summation </a:t>
            </a:r>
            <a:r>
              <a:rPr lang="en-US" altLang="zh-CN" sz="2400" dirty="0"/>
              <a:t>and</a:t>
            </a:r>
            <a:r>
              <a:rPr lang="zh-CN" altLang="en-US" sz="2400" dirty="0"/>
              <a:t> </a:t>
            </a:r>
            <a:r>
              <a:rPr lang="en-US" altLang="zh-CN" sz="2400" dirty="0"/>
              <a:t>integration,</a:t>
            </a:r>
            <a:r>
              <a:rPr lang="zh-CN" altLang="en-US" sz="2400" dirty="0"/>
              <a:t> </a:t>
            </a:r>
            <a:r>
              <a:rPr lang="en-US" altLang="zh-CN" sz="2400" dirty="0"/>
              <a:t>etc.</a:t>
            </a:r>
            <a:r>
              <a:rPr lang="zh-CN" altLang="en-US" sz="2400" dirty="0"/>
              <a:t> </a:t>
            </a:r>
            <a:r>
              <a:rPr lang="en-US" altLang="zh-CN" sz="2400" dirty="0"/>
              <a:t>The</a:t>
            </a:r>
            <a:r>
              <a:rPr lang="zh-CN" altLang="en-US" sz="2400" dirty="0"/>
              <a:t> </a:t>
            </a:r>
            <a:r>
              <a:rPr lang="en-US" altLang="zh-CN" sz="2400" dirty="0"/>
              <a:t>simplifying</a:t>
            </a:r>
            <a:r>
              <a:rPr lang="zh-CN" altLang="en-US" sz="2400" dirty="0"/>
              <a:t> </a:t>
            </a:r>
            <a:r>
              <a:rPr lang="en-US" altLang="zh-CN" sz="2400" dirty="0"/>
              <a:t>physical</a:t>
            </a:r>
            <a:r>
              <a:rPr lang="zh-CN" altLang="en-US" sz="2400" dirty="0"/>
              <a:t> </a:t>
            </a:r>
            <a:r>
              <a:rPr lang="en-US" altLang="zh-CN" sz="2400" dirty="0"/>
              <a:t>principles</a:t>
            </a:r>
            <a:r>
              <a:rPr lang="zh-CN" altLang="en-US" sz="2400" dirty="0"/>
              <a:t> </a:t>
            </a:r>
            <a:r>
              <a:rPr lang="en-US" altLang="zh-CN" sz="2400" dirty="0"/>
              <a:t>are</a:t>
            </a:r>
            <a:r>
              <a:rPr lang="zh-CN" altLang="en-US" sz="2400" dirty="0"/>
              <a:t> </a:t>
            </a:r>
            <a:r>
              <a:rPr lang="en-US" altLang="zh-CN" sz="2400" dirty="0"/>
              <a:t>discovered</a:t>
            </a:r>
            <a:r>
              <a:rPr lang="zh-CN" altLang="en-US" sz="2400" dirty="0"/>
              <a:t> </a:t>
            </a:r>
            <a:r>
              <a:rPr lang="en-US" altLang="zh-CN" sz="2400" dirty="0"/>
              <a:t>before</a:t>
            </a:r>
            <a:r>
              <a:rPr lang="zh-CN" altLang="en-US" sz="2400" dirty="0"/>
              <a:t> </a:t>
            </a:r>
            <a:r>
              <a:rPr lang="en-US" altLang="zh-CN" sz="2400" dirty="0"/>
              <a:t>computation.</a:t>
            </a:r>
          </a:p>
          <a:p>
            <a:pPr marL="800100" lvl="1" indent="-342900" algn="l">
              <a:buFont typeface="Arial" panose="020B0604020202020204" pitchFamily="34" charset="0"/>
              <a:buChar char="•"/>
            </a:pPr>
            <a:r>
              <a:rPr lang="en-US" altLang="zh-CN" sz="2400" u="sng" dirty="0"/>
              <a:t>Symbolic</a:t>
            </a:r>
            <a:r>
              <a:rPr lang="zh-CN" altLang="en-US" sz="2400" u="sng" dirty="0"/>
              <a:t> </a:t>
            </a:r>
            <a:r>
              <a:rPr lang="en-US" altLang="zh-CN" sz="2400" u="sng" dirty="0"/>
              <a:t>manipulation</a:t>
            </a:r>
            <a:r>
              <a:rPr lang="en-US" altLang="zh-CN" sz="2400" dirty="0"/>
              <a:t>:</a:t>
            </a:r>
            <a:r>
              <a:rPr lang="zh-CN" altLang="en-US" sz="2400" dirty="0"/>
              <a:t> </a:t>
            </a:r>
            <a:r>
              <a:rPr lang="en-US" altLang="zh-CN" sz="2400" dirty="0"/>
              <a:t>quadratic</a:t>
            </a:r>
            <a:r>
              <a:rPr lang="zh-CN" altLang="en-US" sz="2400" dirty="0"/>
              <a:t> </a:t>
            </a:r>
            <a:r>
              <a:rPr lang="en-US" altLang="zh-CN" sz="2400" dirty="0"/>
              <a:t>equation,</a:t>
            </a:r>
            <a:r>
              <a:rPr lang="zh-CN" altLang="en-US" sz="2400" dirty="0"/>
              <a:t> </a:t>
            </a:r>
            <a:r>
              <a:rPr lang="en-US" altLang="zh-CN" sz="2400" dirty="0"/>
              <a:t>differentiation,</a:t>
            </a:r>
            <a:r>
              <a:rPr lang="zh-CN" altLang="en-US" sz="2400" dirty="0"/>
              <a:t> </a:t>
            </a:r>
            <a:r>
              <a:rPr lang="en-US" altLang="zh-CN" sz="2400" dirty="0"/>
              <a:t>integration,</a:t>
            </a:r>
            <a:r>
              <a:rPr lang="zh-CN" altLang="en-US" sz="2400" dirty="0"/>
              <a:t> </a:t>
            </a:r>
            <a:r>
              <a:rPr lang="en-US" altLang="zh-CN" sz="2400" dirty="0"/>
              <a:t>matrix</a:t>
            </a:r>
            <a:r>
              <a:rPr lang="zh-CN" altLang="en-US" sz="2400" dirty="0"/>
              <a:t> </a:t>
            </a:r>
            <a:r>
              <a:rPr lang="en-US" altLang="zh-CN" sz="2400" dirty="0"/>
              <a:t>inversion,</a:t>
            </a:r>
            <a:r>
              <a:rPr lang="zh-CN" altLang="en-US" sz="2400" dirty="0"/>
              <a:t> </a:t>
            </a:r>
            <a:r>
              <a:rPr lang="en-US" altLang="zh-CN" sz="2400" dirty="0"/>
              <a:t>power</a:t>
            </a:r>
            <a:r>
              <a:rPr lang="zh-CN" altLang="en-US" sz="2400" dirty="0"/>
              <a:t> </a:t>
            </a:r>
            <a:r>
              <a:rPr lang="en-US" altLang="zh-CN" sz="2400" dirty="0"/>
              <a:t>series</a:t>
            </a:r>
            <a:r>
              <a:rPr lang="zh-CN" altLang="en-US" sz="2400" dirty="0"/>
              <a:t> </a:t>
            </a:r>
            <a:r>
              <a:rPr lang="en-US" altLang="zh-CN" sz="2400" dirty="0"/>
              <a:t>expansion,</a:t>
            </a:r>
            <a:r>
              <a:rPr lang="zh-CN" altLang="en-US" sz="2400" dirty="0"/>
              <a:t> </a:t>
            </a:r>
            <a:r>
              <a:rPr lang="en-US" altLang="zh-CN" sz="2400" dirty="0"/>
              <a:t>etc.</a:t>
            </a:r>
          </a:p>
          <a:p>
            <a:pPr marL="800100" lvl="1" indent="-342900" algn="l">
              <a:buFont typeface="Arial" panose="020B0604020202020204" pitchFamily="34" charset="0"/>
              <a:buChar char="•"/>
            </a:pPr>
            <a:r>
              <a:rPr lang="en-US" altLang="zh-CN" sz="2400" u="sng" dirty="0"/>
              <a:t>Simulation</a:t>
            </a:r>
            <a:r>
              <a:rPr lang="en-US" altLang="zh-CN" sz="2400" dirty="0"/>
              <a:t>:</a:t>
            </a:r>
            <a:r>
              <a:rPr lang="zh-CN" altLang="en-US" sz="2400" dirty="0"/>
              <a:t> </a:t>
            </a:r>
            <a:r>
              <a:rPr lang="en-US" altLang="zh-CN" sz="2400" dirty="0"/>
              <a:t>numerical</a:t>
            </a:r>
            <a:r>
              <a:rPr lang="zh-CN" altLang="en-US" sz="2400" dirty="0"/>
              <a:t> </a:t>
            </a:r>
            <a:r>
              <a:rPr lang="en-US" altLang="zh-CN" sz="2400" dirty="0"/>
              <a:t>experiments,</a:t>
            </a:r>
            <a:r>
              <a:rPr lang="zh-CN" altLang="en-US" sz="2400" dirty="0"/>
              <a:t> </a:t>
            </a:r>
            <a:r>
              <a:rPr lang="en-US" altLang="zh-CN" sz="2400" dirty="0"/>
              <a:t>testing</a:t>
            </a:r>
            <a:r>
              <a:rPr lang="zh-CN" altLang="en-US" sz="2400" dirty="0"/>
              <a:t> </a:t>
            </a:r>
            <a:r>
              <a:rPr lang="en-US" altLang="zh-CN" sz="2400" dirty="0"/>
              <a:t>models.</a:t>
            </a:r>
          </a:p>
          <a:p>
            <a:pPr marL="800100" lvl="1" indent="-342900" algn="l">
              <a:buFont typeface="Arial" panose="020B0604020202020204" pitchFamily="34" charset="0"/>
              <a:buChar char="•"/>
            </a:pPr>
            <a:r>
              <a:rPr lang="en-US" altLang="zh-CN" sz="2400" u="sng" dirty="0"/>
              <a:t>Collection</a:t>
            </a:r>
            <a:r>
              <a:rPr lang="zh-CN" altLang="en-US" sz="2400" u="sng" dirty="0"/>
              <a:t> </a:t>
            </a:r>
            <a:r>
              <a:rPr lang="en-US" altLang="zh-CN" sz="2400" u="sng" dirty="0"/>
              <a:t>and</a:t>
            </a:r>
            <a:r>
              <a:rPr lang="zh-CN" altLang="en-US" sz="2400" u="sng" dirty="0"/>
              <a:t> </a:t>
            </a:r>
            <a:r>
              <a:rPr lang="en-US" altLang="zh-CN" sz="2400" u="sng" dirty="0"/>
              <a:t>analysis</a:t>
            </a:r>
            <a:r>
              <a:rPr lang="zh-CN" altLang="en-US" sz="2400" u="sng" dirty="0"/>
              <a:t> </a:t>
            </a:r>
            <a:r>
              <a:rPr lang="en-US" altLang="zh-CN" sz="2400" u="sng" dirty="0"/>
              <a:t>of</a:t>
            </a:r>
            <a:r>
              <a:rPr lang="zh-CN" altLang="en-US" sz="2400" u="sng" dirty="0"/>
              <a:t> </a:t>
            </a:r>
            <a:r>
              <a:rPr lang="en-US" altLang="zh-CN" sz="2400" u="sng" dirty="0"/>
              <a:t>data</a:t>
            </a:r>
            <a:r>
              <a:rPr lang="en-US" altLang="zh-CN" sz="2400" dirty="0"/>
              <a:t>:</a:t>
            </a:r>
            <a:r>
              <a:rPr lang="zh-CN" altLang="en-US" sz="2400" dirty="0"/>
              <a:t> </a:t>
            </a:r>
            <a:r>
              <a:rPr lang="en-US" altLang="zh-CN" sz="2400" dirty="0"/>
              <a:t>controlling</a:t>
            </a:r>
            <a:r>
              <a:rPr lang="zh-CN" altLang="en-US" sz="2400" dirty="0"/>
              <a:t> </a:t>
            </a:r>
            <a:r>
              <a:rPr lang="en-US" altLang="zh-CN" sz="2400" dirty="0"/>
              <a:t>experiments,</a:t>
            </a:r>
            <a:r>
              <a:rPr lang="zh-CN" altLang="en-US" sz="2400" dirty="0"/>
              <a:t> </a:t>
            </a:r>
            <a:r>
              <a:rPr lang="en-US" altLang="zh-CN" sz="2400" dirty="0"/>
              <a:t>curve</a:t>
            </a:r>
            <a:r>
              <a:rPr lang="zh-CN" altLang="en-US" sz="2400" dirty="0"/>
              <a:t> </a:t>
            </a:r>
            <a:r>
              <a:rPr lang="en-US" altLang="zh-CN" sz="2400" dirty="0"/>
              <a:t>fitting,</a:t>
            </a:r>
            <a:r>
              <a:rPr lang="zh-CN" altLang="en-US" sz="2400" dirty="0"/>
              <a:t> </a:t>
            </a:r>
            <a:r>
              <a:rPr lang="en-US" altLang="zh-CN" sz="2400" dirty="0"/>
              <a:t>forecasting,</a:t>
            </a:r>
            <a:r>
              <a:rPr lang="zh-CN" altLang="en-US" sz="2400" dirty="0"/>
              <a:t> </a:t>
            </a:r>
            <a:r>
              <a:rPr lang="en-US" altLang="zh-CN" sz="2400" dirty="0"/>
              <a:t>etc.</a:t>
            </a:r>
          </a:p>
          <a:p>
            <a:pPr marL="800100" lvl="1" indent="-342900" algn="l">
              <a:buFont typeface="Arial" panose="020B0604020202020204" pitchFamily="34" charset="0"/>
              <a:buChar char="•"/>
            </a:pPr>
            <a:r>
              <a:rPr lang="en-US" altLang="zh-CN" sz="2400" u="sng" dirty="0"/>
              <a:t>Visualization/Multimedia</a:t>
            </a:r>
            <a:r>
              <a:rPr lang="en-US" altLang="zh-CN" sz="2400" dirty="0"/>
              <a:t>:</a:t>
            </a:r>
            <a:r>
              <a:rPr lang="zh-CN" altLang="en-US" sz="2400" dirty="0"/>
              <a:t> </a:t>
            </a:r>
            <a:r>
              <a:rPr lang="en-US" altLang="zh-CN" sz="2400" dirty="0"/>
              <a:t>important</a:t>
            </a:r>
            <a:r>
              <a:rPr lang="zh-CN" altLang="en-US" sz="2400" dirty="0"/>
              <a:t> </a:t>
            </a:r>
            <a:r>
              <a:rPr lang="en-US" altLang="zh-CN" sz="2400" dirty="0"/>
              <a:t>new</a:t>
            </a:r>
            <a:r>
              <a:rPr lang="zh-CN" altLang="en-US" sz="2400" dirty="0"/>
              <a:t> </a:t>
            </a:r>
            <a:r>
              <a:rPr lang="en-US" altLang="zh-CN" sz="2400" dirty="0"/>
              <a:t>development.</a:t>
            </a:r>
          </a:p>
          <a:p>
            <a:pPr marL="800100" lvl="1" indent="-342900" algn="l">
              <a:buFont typeface="Arial" panose="020B0604020202020204" pitchFamily="34" charset="0"/>
              <a:buChar char="•"/>
            </a:pPr>
            <a:r>
              <a:rPr lang="en-US" altLang="zh-CN" sz="2400" u="sng" dirty="0"/>
              <a:t>Quantum</a:t>
            </a:r>
            <a:r>
              <a:rPr lang="zh-CN" altLang="en-US" sz="2400" u="sng" dirty="0"/>
              <a:t> </a:t>
            </a:r>
            <a:r>
              <a:rPr lang="en-US" altLang="zh-CN" sz="2400" u="sng" dirty="0"/>
              <a:t>computing</a:t>
            </a:r>
            <a:r>
              <a:rPr lang="en-US" altLang="zh-CN" sz="2400" dirty="0"/>
              <a:t>:</a:t>
            </a:r>
            <a:r>
              <a:rPr lang="zh-CN" altLang="en-US" sz="2400" dirty="0"/>
              <a:t> </a:t>
            </a:r>
            <a:r>
              <a:rPr lang="en-US" altLang="zh-CN" sz="2400" dirty="0"/>
              <a:t>future</a:t>
            </a:r>
            <a:r>
              <a:rPr lang="zh-CN" altLang="en-US" sz="2400" dirty="0"/>
              <a:t> </a:t>
            </a:r>
            <a:r>
              <a:rPr lang="en-US" altLang="zh-CN" sz="2400" dirty="0"/>
              <a:t>generation.</a:t>
            </a:r>
            <a:endParaRPr lang="en-US" sz="2400" dirty="0"/>
          </a:p>
        </p:txBody>
      </p:sp>
    </p:spTree>
    <p:extLst>
      <p:ext uri="{BB962C8B-B14F-4D97-AF65-F5344CB8AC3E}">
        <p14:creationId xmlns:p14="http://schemas.microsoft.com/office/powerpoint/2010/main" val="3248266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Computer</a:t>
            </a:r>
            <a:r>
              <a:rPr lang="zh-CN" altLang="en-US" sz="4400" dirty="0">
                <a:solidFill>
                  <a:srgbClr val="FF0000"/>
                </a:solidFill>
                <a:latin typeface="Times New Roman" panose="02020603050405020304" pitchFamily="18" charset="0"/>
                <a:cs typeface="Times New Roman" panose="02020603050405020304" pitchFamily="18" charset="0"/>
              </a:rPr>
              <a:t> </a:t>
            </a:r>
            <a:r>
              <a:rPr lang="en-US" altLang="zh-CN" sz="4400" dirty="0">
                <a:solidFill>
                  <a:srgbClr val="FF0000"/>
                </a:solidFill>
                <a:latin typeface="Times New Roman" panose="02020603050405020304" pitchFamily="18" charset="0"/>
                <a:cs typeface="Times New Roman" panose="02020603050405020304" pitchFamily="18" charset="0"/>
              </a:rPr>
              <a:t>History</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pic>
        <p:nvPicPr>
          <p:cNvPr id="6145" name="Picture 1" descr="page8image26634608">
            <a:extLst>
              <a:ext uri="{FF2B5EF4-FFF2-40B4-BE49-F238E27FC236}">
                <a16:creationId xmlns:a16="http://schemas.microsoft.com/office/drawing/2014/main" id="{D516B097-50F8-E54B-9D5C-F26C15A8A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25624"/>
            <a:ext cx="3225800" cy="4025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60ADE36-A26B-9649-916C-15466BDBCD3B}"/>
              </a:ext>
            </a:extLst>
          </p:cNvPr>
          <p:cNvSpPr/>
          <p:nvPr/>
        </p:nvSpPr>
        <p:spPr>
          <a:xfrm>
            <a:off x="4952144" y="1825624"/>
            <a:ext cx="5979559" cy="3847207"/>
          </a:xfrm>
          <a:prstGeom prst="rect">
            <a:avLst/>
          </a:prstGeom>
        </p:spPr>
        <p:txBody>
          <a:bodyPr wrap="square">
            <a:spAutoFit/>
          </a:bodyPr>
          <a:lstStyle/>
          <a:p>
            <a:pPr>
              <a:lnSpc>
                <a:spcPct val="150000"/>
              </a:lnSpc>
            </a:pPr>
            <a:r>
              <a:rPr lang="en-US" sz="3200" b="1" dirty="0">
                <a:latin typeface="Times New Roman" panose="02020603050405020304" pitchFamily="18" charset="0"/>
                <a:cs typeface="Times New Roman" panose="02020603050405020304" pitchFamily="18" charset="0"/>
              </a:rPr>
              <a:t>Charles Babbage</a:t>
            </a:r>
          </a:p>
          <a:p>
            <a:r>
              <a:rPr lang="en-US" sz="2800" dirty="0">
                <a:latin typeface="Times New Roman" panose="02020603050405020304" pitchFamily="18" charset="0"/>
                <a:cs typeface="Times New Roman" panose="02020603050405020304" pitchFamily="18" charset="0"/>
              </a:rPr>
              <a:t>(1791 - 1871), the Analytical</a:t>
            </a:r>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invented Engine, a mechanical</a:t>
            </a:r>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digital</a:t>
            </a:r>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computer which anticipated virtually every</a:t>
            </a:r>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aspect of</a:t>
            </a:r>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present-day</a:t>
            </a:r>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computers.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1821, concept of DE1</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1847, design of DE2</a:t>
            </a:r>
          </a:p>
          <a:p>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fail to construct</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36668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Babbage’s Difference Engine No.1(DE1)</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pic>
        <p:nvPicPr>
          <p:cNvPr id="4" name="Picture 3">
            <a:extLst>
              <a:ext uri="{FF2B5EF4-FFF2-40B4-BE49-F238E27FC236}">
                <a16:creationId xmlns:a16="http://schemas.microsoft.com/office/drawing/2014/main" id="{F82322B7-E027-4C4B-A9C6-5162B44CFFB4}"/>
              </a:ext>
            </a:extLst>
          </p:cNvPr>
          <p:cNvPicPr>
            <a:picLocks noChangeAspect="1"/>
          </p:cNvPicPr>
          <p:nvPr/>
        </p:nvPicPr>
        <p:blipFill>
          <a:blip r:embed="rId3"/>
          <a:stretch>
            <a:fillRect/>
          </a:stretch>
        </p:blipFill>
        <p:spPr>
          <a:xfrm>
            <a:off x="5866544" y="1678514"/>
            <a:ext cx="5912865" cy="4434649"/>
          </a:xfrm>
          <a:prstGeom prst="rect">
            <a:avLst/>
          </a:prstGeom>
        </p:spPr>
      </p:pic>
      <p:sp>
        <p:nvSpPr>
          <p:cNvPr id="5" name="Rectangle 4">
            <a:extLst>
              <a:ext uri="{FF2B5EF4-FFF2-40B4-BE49-F238E27FC236}">
                <a16:creationId xmlns:a16="http://schemas.microsoft.com/office/drawing/2014/main" id="{6652B3E7-FA14-1D48-8388-E8F005DE990B}"/>
              </a:ext>
            </a:extLst>
          </p:cNvPr>
          <p:cNvSpPr/>
          <p:nvPr/>
        </p:nvSpPr>
        <p:spPr>
          <a:xfrm>
            <a:off x="838200" y="1695237"/>
            <a:ext cx="5028344" cy="3970318"/>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This wood cut depicts a trial piece of the DE1, built in1833.</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ommenced</a:t>
            </a:r>
            <a:r>
              <a:rPr lang="en-US" sz="2800" dirty="0">
                <a:latin typeface="Times New Roman" panose="02020603050405020304" pitchFamily="18" charset="0"/>
                <a:cs typeface="Times New Roman" panose="02020603050405020304" pitchFamily="18" charset="0"/>
              </a:rPr>
              <a:t> 1823.</a:t>
            </a: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C</a:t>
            </a:r>
            <a:r>
              <a:rPr lang="en-US" sz="2800" dirty="0">
                <a:latin typeface="Times New Roman" panose="02020603050405020304" pitchFamily="18" charset="0"/>
                <a:cs typeface="Times New Roman" panose="02020603050405020304" pitchFamily="18" charset="0"/>
              </a:rPr>
              <a:t>ommenced 1823</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put together 1833</a:t>
            </a: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A</a:t>
            </a:r>
            <a:r>
              <a:rPr lang="en-US" sz="2800" dirty="0">
                <a:latin typeface="Times New Roman" panose="02020603050405020304" pitchFamily="18" charset="0"/>
                <a:cs typeface="Times New Roman" panose="02020603050405020304" pitchFamily="18" charset="0"/>
              </a:rPr>
              <a:t>bandoned 1842.</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a:t>
            </a:r>
            <a:r>
              <a:rPr lang="en-US" altLang="zh-CN" sz="2800" dirty="0">
                <a:latin typeface="Times New Roman" panose="02020603050405020304" pitchFamily="18" charset="0"/>
                <a:cs typeface="Times New Roman" panose="02020603050405020304" pitchFamily="18" charset="0"/>
              </a:rPr>
              <a:t>e</a:t>
            </a:r>
            <a:r>
              <a:rPr lang="en-US" sz="2800" dirty="0">
                <a:latin typeface="Times New Roman" panose="02020603050405020304" pitchFamily="18" charset="0"/>
                <a:cs typeface="Times New Roman" panose="02020603050405020304" pitchFamily="18" charset="0"/>
              </a:rPr>
              <a:t> plate was printed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in</a:t>
            </a:r>
            <a:r>
              <a:rPr lang="en-US" sz="2800" dirty="0">
                <a:latin typeface="Times New Roman" panose="02020603050405020304" pitchFamily="18" charset="0"/>
                <a:cs typeface="Times New Roman" panose="02020603050405020304" pitchFamily="18" charset="0"/>
              </a:rPr>
              <a:t> June 1853.</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Exhibition 1862. </a:t>
            </a:r>
          </a:p>
        </p:txBody>
      </p:sp>
    </p:spTree>
    <p:extLst>
      <p:ext uri="{BB962C8B-B14F-4D97-AF65-F5344CB8AC3E}">
        <p14:creationId xmlns:p14="http://schemas.microsoft.com/office/powerpoint/2010/main" val="3969503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Babbage’s Difference Engine No.2(DE2)</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sp>
        <p:nvSpPr>
          <p:cNvPr id="5" name="Rectangle 4">
            <a:extLst>
              <a:ext uri="{FF2B5EF4-FFF2-40B4-BE49-F238E27FC236}">
                <a16:creationId xmlns:a16="http://schemas.microsoft.com/office/drawing/2014/main" id="{6652B3E7-FA14-1D48-8388-E8F005DE990B}"/>
              </a:ext>
            </a:extLst>
          </p:cNvPr>
          <p:cNvSpPr/>
          <p:nvPr/>
        </p:nvSpPr>
        <p:spPr>
          <a:xfrm>
            <a:off x="838200" y="1638706"/>
            <a:ext cx="5581240" cy="4539191"/>
          </a:xfrm>
          <a:prstGeom prst="rect">
            <a:avLst/>
          </a:prstGeom>
        </p:spPr>
        <p:txBody>
          <a:bodyPr wrap="square">
            <a:spAutoFit/>
          </a:bodyPr>
          <a:lstStyle/>
          <a:p>
            <a:pPr>
              <a:lnSpc>
                <a:spcPct val="150000"/>
              </a:lnSpc>
            </a:pPr>
            <a:r>
              <a:rPr lang="en-US" sz="2800" dirty="0">
                <a:latin typeface="Times New Roman" panose="02020603050405020304" pitchFamily="18" charset="0"/>
                <a:cs typeface="Times New Roman" panose="02020603050405020304" pitchFamily="18" charset="0"/>
              </a:rPr>
              <a:t>Between 1847 and 1849 Babbage designed, but did not build, the DE2. The Science Museum, London, constructed </a:t>
            </a:r>
            <a:r>
              <a:rPr lang="en-US" altLang="zh-CN" sz="2800" dirty="0">
                <a:latin typeface="Times New Roman" panose="02020603050405020304" pitchFamily="18" charset="0"/>
                <a:cs typeface="Times New Roman" panose="02020603050405020304" pitchFamily="18" charset="0"/>
              </a:rPr>
              <a:t>it</a:t>
            </a:r>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 1991, using Babbage’s original designs.</a:t>
            </a:r>
          </a:p>
          <a:p>
            <a:pPr>
              <a:lnSpc>
                <a:spcPct val="150000"/>
              </a:lnSpc>
            </a:pPr>
            <a:r>
              <a:rPr lang="en-US" sz="2800" dirty="0">
                <a:latin typeface="Times New Roman" panose="02020603050405020304" pitchFamily="18" charset="0"/>
                <a:cs typeface="Times New Roman" panose="02020603050405020304" pitchFamily="18" charset="0"/>
              </a:rPr>
              <a:t>(Photograph courtesy of the Science Museum of London.)</a:t>
            </a:r>
          </a:p>
        </p:txBody>
      </p:sp>
      <p:pic>
        <p:nvPicPr>
          <p:cNvPr id="2" name="Picture 1">
            <a:extLst>
              <a:ext uri="{FF2B5EF4-FFF2-40B4-BE49-F238E27FC236}">
                <a16:creationId xmlns:a16="http://schemas.microsoft.com/office/drawing/2014/main" id="{5AF7C0ED-43B9-6D46-8DB1-B7AA761EE821}"/>
              </a:ext>
            </a:extLst>
          </p:cNvPr>
          <p:cNvPicPr>
            <a:picLocks noChangeAspect="1"/>
          </p:cNvPicPr>
          <p:nvPr/>
        </p:nvPicPr>
        <p:blipFill>
          <a:blip r:embed="rId3"/>
          <a:stretch>
            <a:fillRect/>
          </a:stretch>
        </p:blipFill>
        <p:spPr>
          <a:xfrm>
            <a:off x="6636151" y="1825624"/>
            <a:ext cx="4500937" cy="4399482"/>
          </a:xfrm>
          <a:prstGeom prst="rect">
            <a:avLst/>
          </a:prstGeom>
        </p:spPr>
      </p:pic>
    </p:spTree>
    <p:extLst>
      <p:ext uri="{BB962C8B-B14F-4D97-AF65-F5344CB8AC3E}">
        <p14:creationId xmlns:p14="http://schemas.microsoft.com/office/powerpoint/2010/main" val="507232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F2C6FA-F654-8447-9B2A-5D5AEA6ECA01}"/>
              </a:ext>
            </a:extLst>
          </p:cNvPr>
          <p:cNvCxnSpPr/>
          <p:nvPr/>
        </p:nvCxnSpPr>
        <p:spPr>
          <a:xfrm>
            <a:off x="0" y="646331"/>
            <a:ext cx="12192000" cy="0"/>
          </a:xfrm>
          <a:prstGeom prst="line">
            <a:avLst/>
          </a:prstGeom>
          <a:effectLst>
            <a:reflection blurRad="6350" stA="50000" endA="275" endPos="40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6A440BF-2D20-4B4F-898A-159915F492F6}"/>
              </a:ext>
            </a:extLst>
          </p:cNvPr>
          <p:cNvSpPr/>
          <p:nvPr/>
        </p:nvSpPr>
        <p:spPr>
          <a:xfrm>
            <a:off x="9161818" y="81517"/>
            <a:ext cx="3012363"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Computational physics</a:t>
            </a:r>
          </a:p>
        </p:txBody>
      </p:sp>
      <p:sp>
        <p:nvSpPr>
          <p:cNvPr id="10" name="TextBox 9">
            <a:extLst>
              <a:ext uri="{FF2B5EF4-FFF2-40B4-BE49-F238E27FC236}">
                <a16:creationId xmlns:a16="http://schemas.microsoft.com/office/drawing/2014/main" id="{64AF5B6A-9BE4-114A-945B-DD61C63E83E6}"/>
              </a:ext>
            </a:extLst>
          </p:cNvPr>
          <p:cNvSpPr txBox="1"/>
          <p:nvPr/>
        </p:nvSpPr>
        <p:spPr>
          <a:xfrm>
            <a:off x="654916" y="81516"/>
            <a:ext cx="1738168"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Introduction</a:t>
            </a:r>
          </a:p>
        </p:txBody>
      </p:sp>
      <p:sp>
        <p:nvSpPr>
          <p:cNvPr id="15" name="Title 1">
            <a:extLst>
              <a:ext uri="{FF2B5EF4-FFF2-40B4-BE49-F238E27FC236}">
                <a16:creationId xmlns:a16="http://schemas.microsoft.com/office/drawing/2014/main" id="{BB59DCC2-8467-1646-99B3-5CD44966AEE8}"/>
              </a:ext>
            </a:extLst>
          </p:cNvPr>
          <p:cNvSpPr txBox="1">
            <a:spLocks/>
          </p:cNvSpPr>
          <p:nvPr/>
        </p:nvSpPr>
        <p:spPr>
          <a:xfrm>
            <a:off x="838200" y="1307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4400" dirty="0">
                <a:solidFill>
                  <a:srgbClr val="FF0000"/>
                </a:solidFill>
                <a:latin typeface="Times New Roman" panose="02020603050405020304" pitchFamily="18" charset="0"/>
                <a:cs typeface="Times New Roman" panose="02020603050405020304" pitchFamily="18" charset="0"/>
              </a:rPr>
              <a:t>Moore’s Law</a:t>
            </a:r>
          </a:p>
        </p:txBody>
      </p:sp>
      <p:sp>
        <p:nvSpPr>
          <p:cNvPr id="16" name="Content Placeholder 2">
            <a:extLst>
              <a:ext uri="{FF2B5EF4-FFF2-40B4-BE49-F238E27FC236}">
                <a16:creationId xmlns:a16="http://schemas.microsoft.com/office/drawing/2014/main" id="{3A61692B-FA51-3B4A-A27D-6324976B5ADD}"/>
              </a:ext>
            </a:extLst>
          </p:cNvPr>
          <p:cNvSpPr txBox="1">
            <a:spLocks/>
          </p:cNvSpPr>
          <p:nvPr/>
        </p:nvSpPr>
        <p:spPr>
          <a:xfrm>
            <a:off x="838200" y="1825624"/>
            <a:ext cx="10515600" cy="45854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gn="l">
              <a:buFont typeface="Arial" panose="020B0604020202020204" pitchFamily="34" charset="0"/>
              <a:buChar char="•"/>
            </a:pPr>
            <a:endParaRPr lang="en-US" sz="2400" dirty="0">
              <a:solidFill>
                <a:prstClr val="black"/>
              </a:solidFill>
            </a:endParaRPr>
          </a:p>
        </p:txBody>
      </p:sp>
      <p:pic>
        <p:nvPicPr>
          <p:cNvPr id="6146" name="Picture 2" descr="Image result for moore's law">
            <a:extLst>
              <a:ext uri="{FF2B5EF4-FFF2-40B4-BE49-F238E27FC236}">
                <a16:creationId xmlns:a16="http://schemas.microsoft.com/office/drawing/2014/main" id="{BE4C37FF-7000-4F4C-90FB-540B1A77D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084" y="1456293"/>
            <a:ext cx="7336842" cy="535843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73D6026-2944-43B8-9DC5-8329196175D9}"/>
              </a:ext>
            </a:extLst>
          </p:cNvPr>
          <p:cNvSpPr txBox="1"/>
          <p:nvPr/>
        </p:nvSpPr>
        <p:spPr>
          <a:xfrm>
            <a:off x="10014013" y="2219339"/>
            <a:ext cx="1973738" cy="1384995"/>
          </a:xfrm>
          <a:prstGeom prst="rect">
            <a:avLst/>
          </a:prstGeom>
          <a:noFill/>
        </p:spPr>
        <p:txBody>
          <a:bodyPr wrap="square" rtlCol="0">
            <a:spAutoFit/>
          </a:bodyPr>
          <a:lstStyle/>
          <a:p>
            <a:r>
              <a:rPr lang="en-US" altLang="zh-CN" sz="2800" dirty="0">
                <a:solidFill>
                  <a:srgbClr val="FF0000"/>
                </a:solidFill>
              </a:rPr>
              <a:t>Doubling every two years</a:t>
            </a:r>
            <a:endParaRPr lang="zh-CN" altLang="en-US" sz="2800" dirty="0">
              <a:solidFill>
                <a:srgbClr val="FF0000"/>
              </a:solidFill>
            </a:endParaRPr>
          </a:p>
        </p:txBody>
      </p:sp>
    </p:spTree>
    <p:extLst>
      <p:ext uri="{BB962C8B-B14F-4D97-AF65-F5344CB8AC3E}">
        <p14:creationId xmlns:p14="http://schemas.microsoft.com/office/powerpoint/2010/main" val="1330858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1357</TotalTime>
  <Words>9225</Words>
  <Application>Microsoft Macintosh PowerPoint</Application>
  <PresentationFormat>Widescreen</PresentationFormat>
  <Paragraphs>638</Paragraphs>
  <Slides>46</Slides>
  <Notes>44</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5" baseType="lpstr">
      <vt:lpstr>楷体_GB2312</vt:lpstr>
      <vt:lpstr>宋体</vt:lpstr>
      <vt:lpstr>Arial</vt:lpstr>
      <vt:lpstr>Calibri</vt:lpstr>
      <vt:lpstr>Calibri Light</vt:lpstr>
      <vt:lpstr>Times New Roman</vt:lpstr>
      <vt:lpstr>Wingdings</vt:lpstr>
      <vt:lpstr>Office Theme</vt:lpstr>
      <vt:lpstr>公式</vt:lpstr>
      <vt:lpstr>Introduction</vt:lpstr>
      <vt:lpstr>第一部分ppt的建议：思路方向以及构建顺序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Metropolis algorithm</vt:lpstr>
      <vt:lpstr>Metropolis algorithm in Ising model </vt:lpstr>
      <vt:lpstr>Clustering</vt:lpstr>
      <vt:lpstr>Wolff algorithm</vt:lpstr>
      <vt:lpstr>Quantum Monte Carlo</vt:lpstr>
      <vt:lpstr>Other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Soft condensed matter physics</vt:lpstr>
      <vt:lpstr>4. Atomic and Molecular Physics</vt:lpstr>
      <vt:lpstr>5. Nuclear physics</vt:lpstr>
      <vt:lpstr>6. High energy physics</vt:lpstr>
      <vt:lpstr>7. Plasma is the fourth state of matter</vt:lpstr>
      <vt:lpstr>Plasma classification:</vt:lpstr>
      <vt:lpstr>Magnetic confinement fusion plasma</vt:lpstr>
      <vt:lpstr>Magnetic confinement fusion plasma</vt:lpstr>
      <vt:lpstr>Inertial confinement fusion(ICF)plasma</vt:lpstr>
      <vt:lpstr>Four characteristics of ICF numerical simulation:</vt:lpstr>
      <vt:lpstr>Intense laser plasma</vt:lpstr>
      <vt:lpstr>Space plasma:</vt:lpstr>
      <vt:lpstr>Low temperature plasma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Zhu Thinkre</dc:creator>
  <cp:lastModifiedBy>Zhu Thinkre</cp:lastModifiedBy>
  <cp:revision>177</cp:revision>
  <dcterms:created xsi:type="dcterms:W3CDTF">2019-02-16T14:38:57Z</dcterms:created>
  <dcterms:modified xsi:type="dcterms:W3CDTF">2019-02-21T13:48:53Z</dcterms:modified>
</cp:coreProperties>
</file>